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9" r:id="rId1"/>
  </p:sldMasterIdLst>
  <p:notesMasterIdLst>
    <p:notesMasterId r:id="rId15"/>
  </p:notesMasterIdLst>
  <p:sldIdLst>
    <p:sldId id="256" r:id="rId2"/>
    <p:sldId id="257" r:id="rId3"/>
    <p:sldId id="259" r:id="rId4"/>
    <p:sldId id="273" r:id="rId5"/>
    <p:sldId id="269" r:id="rId6"/>
    <p:sldId id="275" r:id="rId7"/>
    <p:sldId id="262" r:id="rId8"/>
    <p:sldId id="263" r:id="rId9"/>
    <p:sldId id="264" r:id="rId10"/>
    <p:sldId id="270" r:id="rId11"/>
    <p:sldId id="265" r:id="rId12"/>
    <p:sldId id="266" r:id="rId13"/>
    <p:sldId id="274" r:id="rId1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BB6FC"/>
    <a:srgbClr val="D0C1F1"/>
    <a:srgbClr val="E5C0F2"/>
  </p:clrMru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主题样式 1 - 强调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主题样式 2 - 强调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7CE84F3-28C3-443E-9E96-99CF82512B78}" styleName="深色样式 1 - 强调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1707" autoAdjust="0"/>
    <p:restoredTop sz="80626" autoAdjust="0"/>
  </p:normalViewPr>
  <p:slideViewPr>
    <p:cSldViewPr>
      <p:cViewPr>
        <p:scale>
          <a:sx n="51" d="100"/>
          <a:sy n="51" d="100"/>
        </p:scale>
        <p:origin x="-708" y="15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345542-84D1-41C1-B25D-2FAFE32537F9}" type="datetimeFigureOut">
              <a:rPr lang="zh-CN" altLang="en-US" smtClean="0"/>
              <a:pPr/>
              <a:t>2015/9/9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2CA9CB-0780-41A9-8C9D-6B94882F971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2CA9CB-0780-41A9-8C9D-6B94882F9712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2CA9CB-0780-41A9-8C9D-6B94882F9712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2CA9CB-0780-41A9-8C9D-6B94882F9712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2CA9CB-0780-41A9-8C9D-6B94882F9712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2CA9CB-0780-41A9-8C9D-6B94882F9712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2CA9CB-0780-41A9-8C9D-6B94882F9712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CN" baseline="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2CA9CB-0780-41A9-8C9D-6B94882F9712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CN" baseline="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2CA9CB-0780-41A9-8C9D-6B94882F9712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2CA9CB-0780-41A9-8C9D-6B94882F9712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2CA9CB-0780-41A9-8C9D-6B94882F9712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等腰三角形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28" name="日期占位符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0106B4A3-4212-4E39-93DE-E053E8F69C28}" type="datetimeFigureOut">
              <a:rPr lang="en-US" smtClean="0"/>
              <a:pPr/>
              <a:t>9/9/2015</a:t>
            </a:fld>
            <a:endParaRPr 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kumimoji="0" lang="en-US"/>
          </a:p>
        </p:txBody>
      </p:sp>
      <p:sp>
        <p:nvSpPr>
          <p:cNvPr id="29" name="灯片编号占位符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pPr/>
              <a:t>9/9/2015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pPr/>
              <a:t>9/9/2015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角三角形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等腰三角形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0106B4A3-4212-4E39-93DE-E053E8F69C28}" type="datetimeFigureOut">
              <a:rPr lang="en-US" smtClean="0"/>
              <a:pPr/>
              <a:t>9/9/2015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  <p:cxnSp>
        <p:nvCxnSpPr>
          <p:cNvPr id="11" name="直接连接符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106B4A3-4212-4E39-93DE-E053E8F69C28}" type="datetimeFigureOut">
              <a:rPr lang="en-US" smtClean="0"/>
              <a:pPr/>
              <a:t>9/9/2015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0106B4A3-4212-4E39-93DE-E053E8F69C28}" type="datetimeFigureOut">
              <a:rPr lang="en-US" smtClean="0"/>
              <a:pPr/>
              <a:t>9/9/2015</a:t>
            </a:fld>
            <a:endParaRPr 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pPr/>
              <a:t>9/9/2015</a:t>
            </a:fld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106B4A3-4212-4E39-93DE-E053E8F69C28}" type="datetimeFigureOut">
              <a:rPr lang="en-US" smtClean="0"/>
              <a:pPr/>
              <a:t>9/9/2015</a:t>
            </a:fld>
            <a:endParaRPr 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0106B4A3-4212-4E39-93DE-E053E8F69C28}" type="datetimeFigureOut">
              <a:rPr lang="en-US" smtClean="0"/>
              <a:pPr/>
              <a:t>9/9/2015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kumimoji="0"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0106B4A3-4212-4E39-93DE-E053E8F69C28}" type="datetimeFigureOut">
              <a:rPr lang="en-US" smtClean="0"/>
              <a:pPr/>
              <a:t>9/9/2015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kumimoji="0"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直角三角形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直接连接符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标题占位符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4" name="日期占位符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106B4A3-4212-4E39-93DE-E053E8F69C28}" type="datetimeFigureOut">
              <a:rPr lang="en-US" smtClean="0"/>
              <a:pPr/>
              <a:t>9/9/2015</a:t>
            </a:fld>
            <a:endParaRPr 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23" name="灯片编号占位符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70" r:id="rId1"/>
    <p:sldLayoutId id="2147483971" r:id="rId2"/>
    <p:sldLayoutId id="2147483972" r:id="rId3"/>
    <p:sldLayoutId id="2147483973" r:id="rId4"/>
    <p:sldLayoutId id="2147483974" r:id="rId5"/>
    <p:sldLayoutId id="2147483975" r:id="rId6"/>
    <p:sldLayoutId id="2147483976" r:id="rId7"/>
    <p:sldLayoutId id="2147483977" r:id="rId8"/>
    <p:sldLayoutId id="2147483978" r:id="rId9"/>
    <p:sldLayoutId id="2147483979" r:id="rId10"/>
    <p:sldLayoutId id="2147483980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r20.rs6.net/tn.jsp?f=001rMZPynGSuyUCGobj_0l4V5eb47fiYleC_pKWUEUriFOnQpX6c-Bgy6_lEHUnmV3kVigOmnIWxyMpTrk4270naBR3IQ1P1NsIRMGUzdPTMjynqZUKpxbiK--HhZuxQ7xeHeFcMb9mXW91_vjDNoMKXriJsN_2TUCMo2CCX7HWJEWa72gSWMy3AH1fyb-NoCCeCJ3c9iWrudteJh-bKtZd4ZxbjFHzj-lB_okMlq3EfTPCa2cSOWLmpsw_age6HiJZ&amp;c=6i8uSwmdu-k07eDkbcUQg0ezws_tivKSMmUah64sfesmtTLvYDTQNw==&amp;ch=EkBIfT_GYOd10uiuoGiQbnXVhM0qJIh4xMK0K5xs4hTnFboaYO_ijA==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95536" y="692696"/>
            <a:ext cx="8062912" cy="1470025"/>
          </a:xfrm>
        </p:spPr>
        <p:txBody>
          <a:bodyPr/>
          <a:lstStyle/>
          <a:p>
            <a:r>
              <a:rPr lang="en-US" altLang="zh-CN" dirty="0" smtClean="0"/>
              <a:t>IPv6</a:t>
            </a:r>
            <a:r>
              <a:rPr lang="zh-CN" altLang="en-US" dirty="0" smtClean="0"/>
              <a:t>  </a:t>
            </a:r>
            <a:r>
              <a:rPr lang="en-US" altLang="zh-CN" dirty="0" smtClean="0"/>
              <a:t>Deployment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95536" y="2204864"/>
            <a:ext cx="8062912" cy="1752600"/>
          </a:xfrm>
        </p:spPr>
        <p:txBody>
          <a:bodyPr>
            <a:normAutofit/>
          </a:bodyPr>
          <a:lstStyle/>
          <a:p>
            <a:r>
              <a:rPr lang="en-US" altLang="zh-CN" sz="44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in</a:t>
            </a:r>
            <a:r>
              <a:rPr lang="zh-CN" altLang="en-US" sz="44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altLang="zh-CN" sz="44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China</a:t>
            </a:r>
            <a:endParaRPr lang="zh-CN" altLang="en-US" sz="4400" dirty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chemeClr val="accent1">
                  <a:tint val="83000"/>
                  <a:satMod val="150000"/>
                </a:schemeClr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51920" y="4869160"/>
            <a:ext cx="24482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Jessica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Shen</a:t>
            </a:r>
          </a:p>
          <a:p>
            <a:r>
              <a:rPr lang="en-US" altLang="zh-CN" sz="2400" dirty="0" smtClean="0"/>
              <a:t>@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APNIC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40</a:t>
            </a: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3717032"/>
            <a:ext cx="5076056" cy="2877562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7" name="标题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8229600" cy="576263"/>
          </a:xfrm>
        </p:spPr>
        <p:txBody>
          <a:bodyPr>
            <a:noAutofit/>
          </a:bodyPr>
          <a:lstStyle/>
          <a:p>
            <a:r>
              <a:rPr lang="en-US" altLang="zh-CN" sz="3200" b="1" dirty="0" smtClean="0"/>
              <a:t>Content</a:t>
            </a:r>
            <a:r>
              <a:rPr lang="zh-CN" altLang="en-US" sz="3200" b="1" dirty="0" smtClean="0"/>
              <a:t> </a:t>
            </a:r>
            <a:r>
              <a:rPr lang="en-US" altLang="zh-CN" sz="3200" b="1" dirty="0" smtClean="0"/>
              <a:t>—</a:t>
            </a:r>
            <a:r>
              <a:rPr lang="zh-CN" altLang="en-US" sz="3200" b="1" dirty="0" smtClean="0"/>
              <a:t> </a:t>
            </a:r>
            <a:r>
              <a:rPr lang="en-US" altLang="zh-CN" sz="3200" b="1" dirty="0" smtClean="0"/>
              <a:t>CDN</a:t>
            </a:r>
            <a:endParaRPr lang="zh-CN" altLang="en-US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83568" y="1196752"/>
            <a:ext cx="72008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7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Seen</a:t>
            </a:r>
            <a:r>
              <a:rPr lang="zh-CN" altLang="en-US" sz="27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</a:t>
            </a:r>
            <a:r>
              <a:rPr lang="en-US" altLang="zh-CN" sz="27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from </a:t>
            </a:r>
            <a:r>
              <a:rPr lang="en-US" altLang="zh-CN" sz="2700" b="1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ChinaNetCenter’s</a:t>
            </a:r>
            <a:r>
              <a:rPr lang="en-US" altLang="zh-CN" sz="27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IPv6 traffic </a:t>
            </a:r>
            <a:endParaRPr lang="zh-CN" altLang="en-US" sz="2700" b="1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52120" y="1844824"/>
            <a:ext cx="3118554" cy="237626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9" name="TextBox 8"/>
          <p:cNvSpPr txBox="1"/>
          <p:nvPr/>
        </p:nvSpPr>
        <p:spPr>
          <a:xfrm>
            <a:off x="6839744" y="4365104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/>
              <a:t>Win10’s download traffic</a:t>
            </a:r>
            <a:endParaRPr lang="zh-CN" alt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51520" y="2780928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/>
              <a:t>IPv6 Traffic from different networks</a:t>
            </a: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778768"/>
          </a:xfrm>
        </p:spPr>
        <p:txBody>
          <a:bodyPr>
            <a:normAutofit/>
          </a:bodyPr>
          <a:lstStyle/>
          <a:p>
            <a:r>
              <a:rPr lang="en-US" altLang="zh-CN" sz="3200" b="1" dirty="0" smtClean="0"/>
              <a:t>Content</a:t>
            </a:r>
            <a:r>
              <a:rPr lang="zh-CN" altLang="en-US" sz="3200" b="1" dirty="0" smtClean="0"/>
              <a:t> </a:t>
            </a:r>
            <a:r>
              <a:rPr lang="en-US" altLang="zh-CN" sz="3200" b="1" dirty="0" smtClean="0"/>
              <a:t>—</a:t>
            </a:r>
            <a:r>
              <a:rPr lang="zh-CN" altLang="en-US" sz="3200" b="1" dirty="0" smtClean="0"/>
              <a:t> </a:t>
            </a:r>
            <a:r>
              <a:rPr lang="en-US" altLang="zh-CN" sz="3200" b="1" dirty="0" smtClean="0"/>
              <a:t>Seen</a:t>
            </a:r>
            <a:r>
              <a:rPr lang="zh-CN" altLang="en-US" sz="3200" b="1" dirty="0" smtClean="0"/>
              <a:t> </a:t>
            </a:r>
            <a:r>
              <a:rPr lang="en-US" altLang="zh-CN" sz="3200" b="1" dirty="0" smtClean="0"/>
              <a:t>from</a:t>
            </a:r>
            <a:r>
              <a:rPr lang="zh-CN" altLang="en-US" sz="3200" b="1" dirty="0" smtClean="0"/>
              <a:t> </a:t>
            </a:r>
            <a:r>
              <a:rPr lang="en-US" altLang="zh-CN" sz="3200" b="1" dirty="0" smtClean="0"/>
              <a:t>DNS</a:t>
            </a:r>
            <a:endParaRPr lang="zh-CN" altLang="en-US" sz="3200" b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1548" y="4077072"/>
            <a:ext cx="7413891" cy="23410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内容占位符 2"/>
          <p:cNvSpPr>
            <a:spLocks noGrp="1"/>
          </p:cNvSpPr>
          <p:nvPr>
            <p:ph idx="1"/>
          </p:nvPr>
        </p:nvSpPr>
        <p:spPr>
          <a:xfrm>
            <a:off x="323528" y="908720"/>
            <a:ext cx="8568952" cy="3816424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altLang="zh-CN" sz="4500" dirty="0" smtClean="0"/>
              <a:t>     </a:t>
            </a:r>
            <a:r>
              <a:rPr lang="en-US" altLang="zh-CN" sz="45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. CN &amp; .</a:t>
            </a:r>
            <a:r>
              <a:rPr lang="zh-CN" altLang="en-US" sz="45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中国 </a:t>
            </a:r>
            <a:r>
              <a:rPr lang="en-US" altLang="zh-CN" sz="45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(CNNIC)</a:t>
            </a:r>
          </a:p>
          <a:p>
            <a:pPr>
              <a:buNone/>
            </a:pPr>
            <a:endParaRPr lang="en-US" altLang="zh-CN" sz="3300" dirty="0" smtClean="0"/>
          </a:p>
          <a:p>
            <a:r>
              <a:rPr lang="en-US" altLang="zh-CN" sz="3700" dirty="0" smtClean="0"/>
              <a:t>18 global DNS nodes,  5 of them support dual-stack: </a:t>
            </a:r>
          </a:p>
          <a:p>
            <a:pPr>
              <a:buNone/>
            </a:pPr>
            <a:r>
              <a:rPr lang="en-US" altLang="zh-CN" sz="3700" dirty="0" smtClean="0"/>
              <a:t>     Chicago , Dallas, Amsterdam, Beijing and Hong Kong</a:t>
            </a:r>
          </a:p>
          <a:p>
            <a:pPr>
              <a:buNone/>
            </a:pPr>
            <a:endParaRPr lang="en-US" altLang="zh-CN" sz="3700" dirty="0" smtClean="0"/>
          </a:p>
          <a:p>
            <a:pPr marL="1588" indent="-1588" eaLnBrk="0" hangingPunct="0">
              <a:defRPr/>
            </a:pPr>
            <a:r>
              <a:rPr lang="en-US" altLang="zh-CN" sz="3700" dirty="0" smtClean="0"/>
              <a:t>    Top-level domain fully supports IPv6 by dual-stack</a:t>
            </a:r>
          </a:p>
          <a:p>
            <a:pPr marL="1588" indent="-1588" eaLnBrk="0" hangingPunct="0">
              <a:buNone/>
              <a:defRPr/>
            </a:pPr>
            <a:r>
              <a:rPr lang="en-US" altLang="zh-CN" sz="3700" dirty="0" smtClean="0"/>
              <a:t>       mode,</a:t>
            </a:r>
            <a:r>
              <a:rPr lang="zh-CN" altLang="en-US" sz="3700" dirty="0" smtClean="0"/>
              <a:t>  </a:t>
            </a:r>
            <a:r>
              <a:rPr lang="en-US" altLang="zh-CN" sz="3700" dirty="0" smtClean="0"/>
              <a:t>. CN IPv6 recursive queries (AAAA record)</a:t>
            </a:r>
          </a:p>
          <a:p>
            <a:pPr marL="1588" indent="-1588" eaLnBrk="0" hangingPunct="0">
              <a:buNone/>
              <a:defRPr/>
            </a:pPr>
            <a:r>
              <a:rPr lang="en-US" altLang="zh-CN" sz="3700" dirty="0" smtClean="0"/>
              <a:t>       ratio is 8.12%</a:t>
            </a:r>
          </a:p>
          <a:p>
            <a:pPr>
              <a:buNone/>
            </a:pPr>
            <a:endParaRPr lang="en-US" altLang="zh-CN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47664" y="260648"/>
            <a:ext cx="8229600" cy="1066800"/>
          </a:xfrm>
        </p:spPr>
        <p:txBody>
          <a:bodyPr>
            <a:normAutofit/>
          </a:bodyPr>
          <a:lstStyle/>
          <a:p>
            <a:r>
              <a:rPr lang="en-US" altLang="zh-CN" sz="3600" b="1" dirty="0" smtClean="0"/>
              <a:t>User</a:t>
            </a:r>
            <a:r>
              <a:rPr lang="zh-CN" altLang="en-US" sz="3600" b="1" dirty="0" smtClean="0"/>
              <a:t> </a:t>
            </a:r>
            <a:r>
              <a:rPr lang="en-US" altLang="zh-CN" sz="3600" b="1" dirty="0" smtClean="0"/>
              <a:t>End</a:t>
            </a:r>
            <a:endParaRPr lang="zh-CN" altLang="en-US" sz="36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1560" y="1484784"/>
            <a:ext cx="8229600" cy="4325112"/>
          </a:xfrm>
        </p:spPr>
        <p:txBody>
          <a:bodyPr>
            <a:normAutofit/>
          </a:bodyPr>
          <a:lstStyle/>
          <a:p>
            <a:r>
              <a:rPr lang="en-US" altLang="zh-CN" sz="2500" dirty="0" smtClean="0"/>
              <a:t>Smart</a:t>
            </a:r>
            <a:r>
              <a:rPr lang="zh-CN" altLang="en-US" sz="2500" dirty="0" smtClean="0"/>
              <a:t> </a:t>
            </a:r>
            <a:r>
              <a:rPr lang="en-US" altLang="zh-CN" sz="2500" dirty="0" smtClean="0"/>
              <a:t>User</a:t>
            </a:r>
            <a:r>
              <a:rPr lang="zh-CN" altLang="en-US" sz="2500" dirty="0" smtClean="0"/>
              <a:t> </a:t>
            </a:r>
            <a:r>
              <a:rPr lang="en-US" altLang="zh-CN" sz="2500" dirty="0" smtClean="0"/>
              <a:t>end devices, like home gateway, cell phone, tablet, laptop, network printer, storage, haven’t well support IPv6</a:t>
            </a:r>
            <a:r>
              <a:rPr lang="zh-CN" altLang="en-US" sz="2500" dirty="0" smtClean="0"/>
              <a:t> </a:t>
            </a:r>
            <a:r>
              <a:rPr lang="en-US" altLang="zh-CN" sz="2500" dirty="0" smtClean="0"/>
              <a:t>on the whole;  </a:t>
            </a:r>
          </a:p>
          <a:p>
            <a:pPr>
              <a:buNone/>
            </a:pPr>
            <a:r>
              <a:rPr lang="en-US" altLang="zh-CN" sz="2500" dirty="0" smtClean="0"/>
              <a:t>     The terminal chip with LTE mode performs better support to IPv6</a:t>
            </a:r>
          </a:p>
          <a:p>
            <a:r>
              <a:rPr lang="en-US" altLang="zh-CN" sz="2500" dirty="0" smtClean="0"/>
              <a:t>Dual-stack , IPv6-only</a:t>
            </a:r>
          </a:p>
          <a:p>
            <a:endParaRPr lang="en-US" altLang="zh-CN" sz="2500" dirty="0" smtClean="0"/>
          </a:p>
          <a:p>
            <a:pPr>
              <a:buNone/>
            </a:pPr>
            <a:endParaRPr lang="en-US" altLang="zh-CN" sz="2500" dirty="0" smtClean="0"/>
          </a:p>
          <a:p>
            <a:pPr>
              <a:buNone/>
            </a:pPr>
            <a:endParaRPr lang="en-US" altLang="zh-CN" sz="2500" dirty="0" smtClean="0"/>
          </a:p>
          <a:p>
            <a:pPr>
              <a:buNone/>
            </a:pPr>
            <a:endParaRPr lang="en-US" altLang="zh-CN" sz="2500" dirty="0" smtClean="0"/>
          </a:p>
          <a:p>
            <a:endParaRPr lang="en-US" altLang="zh-CN" sz="2500" dirty="0" smtClean="0"/>
          </a:p>
          <a:p>
            <a:endParaRPr lang="en-US" altLang="zh-CN" sz="2000" dirty="0" smtClean="0"/>
          </a:p>
          <a:p>
            <a:pPr>
              <a:buNone/>
            </a:pPr>
            <a:endParaRPr lang="en-US" altLang="zh-CN" sz="2000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4797152"/>
            <a:ext cx="2031107" cy="17145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07704" y="1124744"/>
            <a:ext cx="8229600" cy="1399032"/>
          </a:xfrm>
        </p:spPr>
        <p:txBody>
          <a:bodyPr>
            <a:noAutofit/>
          </a:bodyPr>
          <a:lstStyle/>
          <a:p>
            <a:r>
              <a:rPr lang="en-US" altLang="zh-CN" sz="6000" b="1" dirty="0" smtClean="0"/>
              <a:t>Thank</a:t>
            </a:r>
            <a:r>
              <a:rPr lang="zh-CN" altLang="en-US" sz="6000" b="1" dirty="0" smtClean="0"/>
              <a:t> </a:t>
            </a:r>
            <a:r>
              <a:rPr lang="en-US" altLang="zh-CN" sz="6000" b="1" dirty="0" smtClean="0"/>
              <a:t>you!</a:t>
            </a:r>
            <a:br>
              <a:rPr lang="en-US" altLang="zh-CN" sz="6000" b="1" dirty="0" smtClean="0"/>
            </a:br>
            <a:endParaRPr lang="zh-CN" altLang="en-US" sz="6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979712" y="4149080"/>
            <a:ext cx="40324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Jessica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Shen</a:t>
            </a:r>
          </a:p>
          <a:p>
            <a:r>
              <a:rPr lang="en-US" altLang="zh-CN" sz="2400" dirty="0" smtClean="0"/>
              <a:t>&lt;shenzhi@cnnic.cn&gt;</a:t>
            </a: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2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713234"/>
          </a:xfrm>
        </p:spPr>
        <p:txBody>
          <a:bodyPr>
            <a:normAutofit/>
          </a:bodyPr>
          <a:lstStyle/>
          <a:p>
            <a:r>
              <a:rPr lang="en-US" altLang="zh-CN" sz="3200" b="1" dirty="0" smtClean="0"/>
              <a:t>IPv6</a:t>
            </a:r>
            <a:r>
              <a:rPr lang="zh-CN" altLang="en-US" sz="3200" b="1" dirty="0" smtClean="0"/>
              <a:t> </a:t>
            </a:r>
            <a:r>
              <a:rPr lang="en-US" altLang="zh-CN" sz="3200" b="1" dirty="0" smtClean="0"/>
              <a:t>Measurement</a:t>
            </a:r>
            <a:r>
              <a:rPr lang="zh-CN" altLang="en-US" sz="3200" b="1" dirty="0" smtClean="0"/>
              <a:t> </a:t>
            </a:r>
            <a:r>
              <a:rPr lang="en-US" altLang="zh-CN" sz="3200" b="1" dirty="0" smtClean="0"/>
              <a:t>on</a:t>
            </a:r>
            <a:r>
              <a:rPr lang="zh-CN" altLang="en-US" sz="3200" b="1" dirty="0" smtClean="0"/>
              <a:t> </a:t>
            </a:r>
            <a:r>
              <a:rPr lang="en-US" altLang="zh-CN" sz="3200" b="1" dirty="0" smtClean="0"/>
              <a:t>China by Others </a:t>
            </a:r>
            <a:endParaRPr lang="zh-CN" altLang="en-US" sz="3200" b="1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2571744"/>
            <a:ext cx="3108674" cy="237626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20666" y="1340768"/>
            <a:ext cx="3523334" cy="27363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2771800" y="836712"/>
            <a:ext cx="35283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IPv6 enabled network</a:t>
            </a:r>
            <a:r>
              <a:rPr lang="en-US" altLang="zh-CN" sz="24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:</a:t>
            </a:r>
          </a:p>
          <a:p>
            <a:r>
              <a:rPr lang="en-US" altLang="zh-CN" dirty="0" smtClean="0"/>
              <a:t>16.12%</a:t>
            </a:r>
            <a:r>
              <a:rPr lang="zh-CN" altLang="en-US" dirty="0" smtClean="0"/>
              <a:t> </a:t>
            </a:r>
            <a:r>
              <a:rPr lang="en-US" altLang="zh-CN" dirty="0" err="1" smtClean="0"/>
              <a:t>ASes</a:t>
            </a:r>
            <a:r>
              <a:rPr lang="en-US" altLang="zh-CN" dirty="0" smtClean="0"/>
              <a:t> announced </a:t>
            </a:r>
          </a:p>
          <a:p>
            <a:r>
              <a:rPr lang="en-US" altLang="zh-CN" dirty="0" smtClean="0"/>
              <a:t>IPv6 prefixes </a:t>
            </a:r>
            <a:endParaRPr lang="zh-CN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71802" y="4786322"/>
            <a:ext cx="3095625" cy="4476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14282" y="5572140"/>
            <a:ext cx="2581275" cy="78581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71802" y="5572140"/>
            <a:ext cx="3857651" cy="7715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平行四边形 39"/>
          <p:cNvSpPr/>
          <p:nvPr/>
        </p:nvSpPr>
        <p:spPr>
          <a:xfrm rot="16962096" flipV="1">
            <a:off x="6795942" y="3720410"/>
            <a:ext cx="1699907" cy="1378608"/>
          </a:xfrm>
          <a:prstGeom prst="parallelogram">
            <a:avLst/>
          </a:prstGeom>
          <a:solidFill>
            <a:srgbClr val="77A2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24" name="平行四边形 23"/>
          <p:cNvSpPr/>
          <p:nvPr/>
        </p:nvSpPr>
        <p:spPr>
          <a:xfrm>
            <a:off x="1785918" y="2714620"/>
            <a:ext cx="1874714" cy="1440160"/>
          </a:xfrm>
          <a:prstGeom prst="parallelogram">
            <a:avLst/>
          </a:prstGeom>
          <a:solidFill>
            <a:srgbClr val="C09B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dirty="0"/>
          </a:p>
        </p:txBody>
      </p:sp>
      <p:sp>
        <p:nvSpPr>
          <p:cNvPr id="25" name="平行四边形 24"/>
          <p:cNvSpPr/>
          <p:nvPr/>
        </p:nvSpPr>
        <p:spPr>
          <a:xfrm rot="16962096" flipV="1">
            <a:off x="4652803" y="2077334"/>
            <a:ext cx="1699907" cy="1378608"/>
          </a:xfrm>
          <a:prstGeom prst="parallelogram">
            <a:avLst/>
          </a:prstGeom>
          <a:solidFill>
            <a:srgbClr val="77A2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33" name="TextBox 32"/>
          <p:cNvSpPr txBox="1"/>
          <p:nvPr/>
        </p:nvSpPr>
        <p:spPr>
          <a:xfrm>
            <a:off x="4429124" y="2428868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/>
              <a:t>      </a:t>
            </a:r>
            <a:r>
              <a:rPr lang="en-US" altLang="zh-CN" sz="2400" b="1" dirty="0" smtClean="0"/>
              <a:t>Network</a:t>
            </a:r>
            <a:endParaRPr lang="zh-CN" altLang="en-US" sz="2400" b="1" dirty="0"/>
          </a:p>
        </p:txBody>
      </p:sp>
      <p:sp>
        <p:nvSpPr>
          <p:cNvPr id="35" name="标题 2"/>
          <p:cNvSpPr>
            <a:spLocks noGrp="1"/>
          </p:cNvSpPr>
          <p:nvPr>
            <p:ph type="title"/>
          </p:nvPr>
        </p:nvSpPr>
        <p:spPr>
          <a:xfrm>
            <a:off x="1115616" y="260648"/>
            <a:ext cx="8229600" cy="713234"/>
          </a:xfrm>
        </p:spPr>
        <p:txBody>
          <a:bodyPr>
            <a:normAutofit/>
          </a:bodyPr>
          <a:lstStyle/>
          <a:p>
            <a:r>
              <a:rPr lang="en-US" altLang="zh-CN" sz="3600" b="1" dirty="0" smtClean="0"/>
              <a:t>IPv6</a:t>
            </a:r>
            <a:r>
              <a:rPr lang="zh-CN" altLang="en-US" sz="3600" b="1" dirty="0" smtClean="0"/>
              <a:t> </a:t>
            </a:r>
            <a:r>
              <a:rPr lang="en-US" altLang="zh-CN" sz="3600" b="1" dirty="0" smtClean="0"/>
              <a:t>deployment  Overview</a:t>
            </a:r>
            <a:endParaRPr lang="zh-CN" altLang="en-US" b="1" dirty="0"/>
          </a:p>
        </p:txBody>
      </p:sp>
      <p:sp>
        <p:nvSpPr>
          <p:cNvPr id="38" name="平行四边形 37"/>
          <p:cNvSpPr/>
          <p:nvPr/>
        </p:nvSpPr>
        <p:spPr>
          <a:xfrm>
            <a:off x="4071934" y="4429132"/>
            <a:ext cx="1874714" cy="1440160"/>
          </a:xfrm>
          <a:prstGeom prst="parallelogram">
            <a:avLst/>
          </a:prstGeom>
          <a:solidFill>
            <a:srgbClr val="C09B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7000892" y="4071942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User End</a:t>
            </a:r>
            <a:endParaRPr lang="zh-CN" altLang="en-US" sz="24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3929058" y="4857760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/>
              <a:t>      </a:t>
            </a:r>
            <a:r>
              <a:rPr lang="en-US" altLang="zh-CN" sz="2400" b="1" dirty="0" smtClean="0"/>
              <a:t>Content</a:t>
            </a:r>
            <a:endParaRPr lang="zh-CN" altLang="en-US" sz="2400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1857356" y="2928934"/>
            <a:ext cx="2088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/>
              <a:t>      </a:t>
            </a:r>
            <a:r>
              <a:rPr lang="en-US" altLang="zh-CN" sz="2400" b="1" dirty="0" smtClean="0"/>
              <a:t>Policy</a:t>
            </a:r>
          </a:p>
          <a:p>
            <a:r>
              <a:rPr lang="en-US" altLang="zh-CN" sz="2400" b="1" dirty="0" smtClean="0"/>
              <a:t>Environment</a:t>
            </a:r>
            <a:endParaRPr lang="zh-CN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15616" y="188640"/>
            <a:ext cx="8229600" cy="1001266"/>
          </a:xfrm>
        </p:spPr>
        <p:txBody>
          <a:bodyPr>
            <a:normAutofit/>
          </a:bodyPr>
          <a:lstStyle/>
          <a:p>
            <a:r>
              <a:rPr lang="en-US" altLang="zh-CN" sz="3600" b="1" dirty="0" smtClean="0"/>
              <a:t>Policy Environment</a:t>
            </a:r>
            <a:endParaRPr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00034" y="1285860"/>
            <a:ext cx="8229600" cy="5328592"/>
          </a:xfrm>
        </p:spPr>
        <p:txBody>
          <a:bodyPr>
            <a:normAutofit fontScale="62500" lnSpcReduction="20000"/>
          </a:bodyPr>
          <a:lstStyle/>
          <a:p>
            <a:r>
              <a:rPr lang="en-US" altLang="zh-CN" sz="4000" dirty="0" smtClean="0"/>
              <a:t>Government policies</a:t>
            </a:r>
            <a:r>
              <a:rPr lang="zh-CN" altLang="en-US" sz="4000" dirty="0" smtClean="0"/>
              <a:t> </a:t>
            </a:r>
            <a:r>
              <a:rPr lang="en-US" altLang="zh-CN" sz="4000" dirty="0" smtClean="0"/>
              <a:t>on promoting IPv6</a:t>
            </a:r>
          </a:p>
          <a:p>
            <a:endParaRPr lang="en-US" altLang="zh-CN" sz="2800" dirty="0" smtClean="0"/>
          </a:p>
          <a:p>
            <a:endParaRPr lang="en-US" altLang="zh-CN" sz="2800" dirty="0" smtClean="0"/>
          </a:p>
          <a:p>
            <a:endParaRPr lang="en-US" altLang="zh-CN" sz="2800" dirty="0" smtClean="0"/>
          </a:p>
          <a:p>
            <a:endParaRPr lang="en-US" altLang="zh-CN" sz="2800" dirty="0" smtClean="0"/>
          </a:p>
          <a:p>
            <a:endParaRPr lang="en-US" altLang="zh-CN" sz="2800" dirty="0" smtClean="0"/>
          </a:p>
          <a:p>
            <a:pPr>
              <a:buNone/>
            </a:pPr>
            <a:endParaRPr lang="en-US" altLang="zh-CN" sz="2800" dirty="0" smtClean="0"/>
          </a:p>
          <a:p>
            <a:pPr>
              <a:buNone/>
            </a:pPr>
            <a:endParaRPr lang="en-US" altLang="zh-CN" sz="2800" dirty="0" smtClean="0"/>
          </a:p>
          <a:p>
            <a:pPr>
              <a:buNone/>
            </a:pPr>
            <a:endParaRPr lang="en-US" altLang="zh-CN" sz="2800" dirty="0" smtClean="0"/>
          </a:p>
          <a:p>
            <a:pPr>
              <a:buNone/>
            </a:pPr>
            <a:endParaRPr lang="en-US" altLang="zh-CN" sz="2800" dirty="0" smtClean="0"/>
          </a:p>
          <a:p>
            <a:r>
              <a:rPr lang="en-US" altLang="zh-CN" sz="4000" dirty="0" smtClean="0"/>
              <a:t>CNGI project</a:t>
            </a:r>
            <a:r>
              <a:rPr lang="zh-CN" altLang="en-US" sz="4000" dirty="0" smtClean="0"/>
              <a:t>  </a:t>
            </a:r>
            <a:r>
              <a:rPr lang="en-US" altLang="zh-CN" sz="4000" dirty="0" smtClean="0"/>
              <a:t>during</a:t>
            </a:r>
            <a:r>
              <a:rPr lang="zh-CN" altLang="en-US" sz="4000" dirty="0" smtClean="0"/>
              <a:t> </a:t>
            </a:r>
            <a:r>
              <a:rPr lang="en-US" altLang="zh-CN" sz="4000" dirty="0" smtClean="0"/>
              <a:t>2013-2015</a:t>
            </a:r>
          </a:p>
          <a:p>
            <a:pPr>
              <a:buNone/>
            </a:pPr>
            <a:r>
              <a:rPr lang="en-US" altLang="zh-CN" sz="2800" dirty="0" smtClean="0">
                <a:solidFill>
                  <a:schemeClr val="bg1"/>
                </a:solidFill>
              </a:rPr>
              <a:t> </a:t>
            </a:r>
            <a:r>
              <a:rPr lang="zh-CN" altLang="en-US" sz="2800" dirty="0" smtClean="0">
                <a:solidFill>
                  <a:schemeClr val="bg1"/>
                </a:solidFill>
              </a:rPr>
              <a:t>          </a:t>
            </a:r>
            <a:r>
              <a:rPr lang="en-US" altLang="zh-CN" sz="2800" dirty="0" smtClean="0">
                <a:solidFill>
                  <a:schemeClr val="bg1"/>
                </a:solidFill>
              </a:rPr>
              <a:t>- Backbone network and MAN </a:t>
            </a:r>
          </a:p>
          <a:p>
            <a:pPr>
              <a:buNone/>
            </a:pPr>
            <a:r>
              <a:rPr lang="en-US" altLang="zh-CN" sz="2800" dirty="0" smtClean="0">
                <a:solidFill>
                  <a:schemeClr val="bg1"/>
                </a:solidFill>
              </a:rPr>
              <a:t>           - Data center </a:t>
            </a:r>
          </a:p>
          <a:p>
            <a:pPr>
              <a:buNone/>
            </a:pPr>
            <a:r>
              <a:rPr lang="en-US" altLang="zh-CN" sz="2800" dirty="0" smtClean="0">
                <a:solidFill>
                  <a:schemeClr val="bg1"/>
                </a:solidFill>
              </a:rPr>
              <a:t>           - Website</a:t>
            </a:r>
            <a:r>
              <a:rPr lang="zh-CN" altLang="en-US" sz="2800" dirty="0" smtClean="0">
                <a:solidFill>
                  <a:schemeClr val="bg1"/>
                </a:solidFill>
              </a:rPr>
              <a:t>                        </a:t>
            </a:r>
            <a:endParaRPr lang="en-US" altLang="zh-CN" sz="28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altLang="zh-CN" sz="2800" dirty="0" smtClean="0">
                <a:solidFill>
                  <a:schemeClr val="bg1"/>
                </a:solidFill>
              </a:rPr>
              <a:t>           - Application System</a:t>
            </a:r>
          </a:p>
          <a:p>
            <a:pPr>
              <a:buNone/>
            </a:pPr>
            <a:r>
              <a:rPr lang="en-US" altLang="zh-CN" sz="2800" dirty="0" smtClean="0">
                <a:solidFill>
                  <a:schemeClr val="bg1"/>
                </a:solidFill>
              </a:rPr>
              <a:t>           - CDN</a:t>
            </a:r>
          </a:p>
          <a:p>
            <a:pPr>
              <a:buNone/>
            </a:pPr>
            <a:r>
              <a:rPr lang="en-US" altLang="zh-CN" sz="2800" dirty="0" smtClean="0">
                <a:solidFill>
                  <a:schemeClr val="bg1"/>
                </a:solidFill>
              </a:rPr>
              <a:t>           - DNS</a:t>
            </a:r>
          </a:p>
          <a:p>
            <a:pPr>
              <a:buNone/>
            </a:pPr>
            <a:r>
              <a:rPr lang="en-US" altLang="zh-CN" sz="2800" dirty="0" smtClean="0">
                <a:solidFill>
                  <a:schemeClr val="bg1"/>
                </a:solidFill>
              </a:rPr>
              <a:t>           - Equipment</a:t>
            </a:r>
          </a:p>
          <a:p>
            <a:pPr>
              <a:buNone/>
            </a:pPr>
            <a:endParaRPr lang="zh-CN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43608" y="1412776"/>
            <a:ext cx="6912768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    </a:t>
            </a:r>
            <a:endParaRPr lang="en-US" altLang="zh-CN" dirty="0" smtClean="0"/>
          </a:p>
          <a:p>
            <a:pPr marL="357188" indent="-357188">
              <a:spcBef>
                <a:spcPct val="50000"/>
              </a:spcBef>
              <a:buClr>
                <a:srgbClr val="00B050"/>
              </a:buClr>
            </a:pPr>
            <a:r>
              <a:rPr lang="en-US" altLang="zh-CN" dirty="0" smtClean="0"/>
              <a:t>     Nov. 2014  Chinese government issued </a:t>
            </a:r>
            <a:r>
              <a:rPr lang="en-US" altLang="zh-CN" b="1" dirty="0" smtClean="0"/>
              <a:t>"</a:t>
            </a:r>
            <a:r>
              <a:rPr lang="en-US" altLang="zh-CN" b="1" u="sng" dirty="0" smtClean="0">
                <a:solidFill>
                  <a:srgbClr val="FF0000"/>
                </a:solidFill>
                <a:hlinkClick r:id="rId3"/>
              </a:rPr>
              <a:t>Opinions on Promoting the Deployment and Application of IPV6 in LTE</a:t>
            </a:r>
            <a:r>
              <a:rPr lang="en-US" altLang="zh-CN" b="1" dirty="0" smtClean="0"/>
              <a:t>.“, </a:t>
            </a:r>
            <a:r>
              <a:rPr lang="en-US" altLang="zh-CN" dirty="0" smtClean="0"/>
              <a:t>to accelerate the commercial use of IPv6 on the mobile Internet, by ensuring new LTE networks support IPv6, ensuring </a:t>
            </a:r>
            <a:r>
              <a:rPr lang="en-US" altLang="zh-CN" dirty="0" err="1" smtClean="0"/>
              <a:t>VoLTE</a:t>
            </a:r>
            <a:r>
              <a:rPr lang="en-US" altLang="zh-CN" dirty="0" smtClean="0"/>
              <a:t> adopts IPV6,  and accelerating IPV6 adoption for mobile applications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r>
              <a:rPr lang="en-US" altLang="zh-CN" dirty="0" smtClean="0"/>
              <a:t> 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8229600" cy="629816"/>
          </a:xfrm>
        </p:spPr>
        <p:txBody>
          <a:bodyPr>
            <a:normAutofit/>
          </a:bodyPr>
          <a:lstStyle/>
          <a:p>
            <a:r>
              <a:rPr lang="en-US" altLang="zh-CN" sz="3200" b="1" dirty="0" smtClean="0"/>
              <a:t>Commercial</a:t>
            </a:r>
            <a:r>
              <a:rPr lang="en-US" altLang="zh-CN" sz="2800" b="1" dirty="0" smtClean="0"/>
              <a:t> Network —</a:t>
            </a:r>
            <a:r>
              <a:rPr lang="zh-CN" altLang="en-US" sz="2800" b="1" dirty="0" smtClean="0"/>
              <a:t> </a:t>
            </a:r>
            <a:r>
              <a:rPr lang="en-US" altLang="zh-CN" sz="2800" b="1" dirty="0" smtClean="0"/>
              <a:t>3 Tier one carriers</a:t>
            </a:r>
            <a:endParaRPr lang="zh-CN" altLang="en-US" sz="28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25112"/>
          </a:xfrm>
        </p:spPr>
        <p:txBody>
          <a:bodyPr>
            <a:normAutofit lnSpcReduction="10000"/>
          </a:bodyPr>
          <a:lstStyle/>
          <a:p>
            <a:r>
              <a:rPr lang="en-US" altLang="zh-CN" sz="2500" dirty="0" smtClean="0"/>
              <a:t>Backbone network ,MAN and access network can largely support IPv6,  most network equipments can support IPv6</a:t>
            </a:r>
          </a:p>
          <a:p>
            <a:r>
              <a:rPr lang="en-US" altLang="zh-CN" sz="2500" dirty="0" smtClean="0"/>
              <a:t>LTE network can support IPv6 by default</a:t>
            </a:r>
          </a:p>
          <a:p>
            <a:r>
              <a:rPr lang="en-US" altLang="zh-CN" sz="2500" dirty="0" smtClean="0"/>
              <a:t>Dual-stack is the dominant mode</a:t>
            </a:r>
          </a:p>
          <a:p>
            <a:r>
              <a:rPr lang="en-US" altLang="zh-CN" sz="2500" dirty="0" smtClean="0"/>
              <a:t>IPv6 </a:t>
            </a:r>
            <a:r>
              <a:rPr lang="en-US" altLang="zh-CN" sz="2500" dirty="0" smtClean="0"/>
              <a:t>capable users </a:t>
            </a:r>
            <a:r>
              <a:rPr lang="en-US" altLang="zh-CN" sz="2500" dirty="0" smtClean="0"/>
              <a:t>are </a:t>
            </a:r>
            <a:r>
              <a:rPr lang="en-US" altLang="zh-CN" sz="2500" dirty="0" smtClean="0"/>
              <a:t>around </a:t>
            </a:r>
            <a:r>
              <a:rPr lang="en-US" altLang="zh-CN" sz="2500" dirty="0" smtClean="0"/>
              <a:t>3</a:t>
            </a:r>
            <a:r>
              <a:rPr lang="en-US" altLang="zh-CN" sz="2500" dirty="0" smtClean="0"/>
              <a:t>0 </a:t>
            </a:r>
            <a:r>
              <a:rPr lang="en-US" altLang="zh-CN" sz="2500" dirty="0" smtClean="0"/>
              <a:t>million, but less actual IPv6 users</a:t>
            </a:r>
          </a:p>
          <a:p>
            <a:r>
              <a:rPr lang="en-US" altLang="zh-CN" sz="2500" dirty="0" smtClean="0"/>
              <a:t>Set Dual-stack as the default for </a:t>
            </a:r>
            <a:r>
              <a:rPr lang="en-US" altLang="zh-CN" sz="2800" b="1" dirty="0" smtClean="0"/>
              <a:t>new</a:t>
            </a:r>
            <a:r>
              <a:rPr lang="en-US" altLang="zh-CN" sz="2500" dirty="0" smtClean="0"/>
              <a:t> access users, in some pilot cities</a:t>
            </a:r>
          </a:p>
          <a:p>
            <a:pPr lvl="0"/>
            <a:r>
              <a:rPr lang="en-US" altLang="zh-CN" sz="2500" dirty="0" smtClean="0"/>
              <a:t>Keep working on reform and upgrade of Data center , O&amp;M system, AAA system and DNS</a:t>
            </a:r>
          </a:p>
          <a:p>
            <a:pPr lvl="0">
              <a:buNone/>
            </a:pPr>
            <a:endParaRPr lang="en-US" altLang="zh-CN" sz="2500" dirty="0" smtClean="0"/>
          </a:p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endParaRPr lang="en-US" altLang="zh-CN" dirty="0" smtClean="0"/>
          </a:p>
          <a:p>
            <a:endParaRPr lang="en-US" altLang="zh-CN" dirty="0" smtClean="0"/>
          </a:p>
          <a:p>
            <a:pPr>
              <a:buNone/>
            </a:pPr>
            <a:endParaRPr lang="en-US" altLang="zh-CN" dirty="0" smtClean="0"/>
          </a:p>
          <a:p>
            <a:endParaRPr lang="en-US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2357422" y="1000108"/>
          <a:ext cx="5000660" cy="4835314"/>
        </p:xfrm>
        <a:graphic>
          <a:graphicData uri="http://schemas.openxmlformats.org/drawingml/2006/table">
            <a:tbl>
              <a:tblPr/>
              <a:tblGrid>
                <a:gridCol w="1066807"/>
                <a:gridCol w="3933853"/>
              </a:tblGrid>
              <a:tr h="70090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zh-CN" sz="2000" b="0" i="0" u="none" strike="noStrike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Backbone</a:t>
                      </a:r>
                      <a:endParaRPr lang="zh-CN" altLang="en-US" sz="2000" b="0" i="0" u="none" strike="noStrike" dirty="0">
                        <a:solidFill>
                          <a:schemeClr val="tx1"/>
                        </a:solidFill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2000" b="0" i="0" u="none" strike="noStrike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Backbone 163 fully support IPv6</a:t>
                      </a:r>
                      <a:endParaRPr lang="en-US" altLang="zh-CN" sz="2000" b="0" i="0" u="none" strike="noStrike" dirty="0">
                        <a:solidFill>
                          <a:schemeClr val="tx1"/>
                        </a:solidFill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84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CN2 </a:t>
                      </a:r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B supports IPv6 by </a:t>
                      </a:r>
                      <a:r>
                        <a:rPr lang="en-US" altLang="zh-CN" sz="2000" b="0" i="0" u="none" strike="noStrike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6</a:t>
                      </a:r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VPE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090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zh-CN" sz="2000" b="0" i="0" u="none" strike="noStrike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MAN</a:t>
                      </a:r>
                      <a:endParaRPr lang="zh-CN" altLang="en-US" sz="2000" b="0" i="0" u="none" strike="noStrike" dirty="0">
                        <a:solidFill>
                          <a:schemeClr val="tx1"/>
                        </a:solidFill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2000" b="0" i="0" u="none" strike="noStrike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Up to 180</a:t>
                      </a:r>
                      <a:r>
                        <a:rPr lang="zh-CN" altLang="en-US" sz="2000" b="0" i="0" u="none" strike="noStrike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 </a:t>
                      </a:r>
                      <a:r>
                        <a:rPr lang="en-US" altLang="zh-CN" sz="2000" b="0" i="0" u="none" strike="noStrike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MAN</a:t>
                      </a:r>
                      <a:r>
                        <a:rPr lang="en-US" altLang="zh-CN" sz="2000" b="0" i="0" u="none" strike="noStrike" baseline="0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 deployed dual-stack</a:t>
                      </a:r>
                      <a:r>
                        <a:rPr lang="zh-CN" altLang="en-US" sz="2000" b="0" i="0" u="none" strike="noStrike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，</a:t>
                      </a:r>
                      <a:r>
                        <a:rPr lang="en-US" altLang="zh-CN" sz="2000" b="0" i="0" u="none" strike="noStrike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58%</a:t>
                      </a:r>
                      <a:endParaRPr lang="en-US" altLang="zh-CN" sz="2000" b="0" i="0" u="none" strike="noStrike" dirty="0">
                        <a:solidFill>
                          <a:schemeClr val="tx1"/>
                        </a:solidFill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84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2000" b="0" i="0" u="none" strike="noStrike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Over</a:t>
                      </a:r>
                      <a:r>
                        <a:rPr lang="en-US" altLang="zh-CN" sz="2000" b="0" i="0" u="none" strike="noStrike" baseline="0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 </a:t>
                      </a:r>
                      <a:r>
                        <a:rPr lang="en-US" altLang="zh-CN" sz="2000" b="0" i="0" u="none" strike="noStrike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3315</a:t>
                      </a:r>
                      <a:r>
                        <a:rPr lang="zh-CN" altLang="en-US" sz="2000" b="0" i="0" u="none" strike="noStrike" baseline="0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 </a:t>
                      </a:r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BRAS/MSE</a:t>
                      </a:r>
                      <a:r>
                        <a:rPr lang="zh-CN" altLang="en-US" sz="2000" b="0" i="0" u="none" strike="noStrike" baseline="0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 </a:t>
                      </a:r>
                      <a:r>
                        <a:rPr lang="en-US" altLang="zh-CN" sz="2000" b="0" i="0" u="none" strike="noStrike" baseline="0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equipments support</a:t>
                      </a:r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IPv6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84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IDC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2000" b="0" i="0" u="none" strike="noStrike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159</a:t>
                      </a:r>
                      <a:r>
                        <a:rPr lang="zh-CN" altLang="en-US" sz="2000" b="0" i="0" u="none" strike="noStrike" baseline="0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 </a:t>
                      </a:r>
                      <a:r>
                        <a:rPr lang="en-US" altLang="zh-CN" sz="2000" b="0" i="0" u="none" strike="noStrike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IDC</a:t>
                      </a:r>
                      <a:r>
                        <a:rPr lang="zh-CN" altLang="en-US" sz="2000" b="0" i="0" u="none" strike="noStrike" baseline="0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 </a:t>
                      </a:r>
                      <a:r>
                        <a:rPr lang="en-US" altLang="zh-CN" sz="2000" b="0" i="0" u="none" strike="noStrike" baseline="0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with Dual-stack</a:t>
                      </a:r>
                      <a:r>
                        <a:rPr lang="zh-CN" altLang="en-US" sz="2000" b="0" i="0" u="none" strike="noStrike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，</a:t>
                      </a:r>
                      <a:r>
                        <a:rPr lang="en-US" altLang="zh-CN" sz="2000" b="0" i="0" u="none" strike="noStrike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49</a:t>
                      </a:r>
                      <a:r>
                        <a:rPr lang="en-US" altLang="zh-CN" sz="2000" b="0" i="0" u="none" strike="noStrike" dirty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090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2000" b="0" i="0" u="none" strike="noStrike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4-star</a:t>
                      </a:r>
                      <a:r>
                        <a:rPr lang="en-US" altLang="zh-CN" sz="2000" b="0" i="0" u="none" strike="noStrike" baseline="0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 and above </a:t>
                      </a:r>
                      <a:r>
                        <a:rPr lang="en-US" altLang="zh-CN" sz="2000" b="0" i="0" u="none" strike="noStrike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IDC</a:t>
                      </a:r>
                      <a:r>
                        <a:rPr lang="zh-CN" altLang="en-US" sz="2000" b="0" i="0" u="none" strike="noStrike" baseline="0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 </a:t>
                      </a:r>
                      <a:r>
                        <a:rPr lang="en-US" altLang="zh-CN" sz="2000" b="0" i="0" u="none" strike="noStrike" baseline="0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fully support</a:t>
                      </a:r>
                      <a:r>
                        <a:rPr lang="en-US" altLang="zh-CN" sz="2000" b="0" i="0" u="none" strike="noStrike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IPv6</a:t>
                      </a:r>
                      <a:r>
                        <a:rPr lang="zh-CN" altLang="en-US" sz="2000" b="0" i="0" u="none" strike="noStrike" baseline="0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 </a:t>
                      </a:r>
                      <a:r>
                        <a:rPr lang="en-US" altLang="zh-CN" sz="2000" b="0" i="0" u="none" strike="noStrike" baseline="0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access</a:t>
                      </a:r>
                      <a:endParaRPr lang="zh-CN" altLang="en-US" sz="2000" b="0" i="0" u="none" strike="noStrike" dirty="0">
                        <a:solidFill>
                          <a:schemeClr val="tx1"/>
                        </a:solidFill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090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LTE</a:t>
                      </a:r>
                      <a:r>
                        <a:rPr lang="en-US" sz="2000" b="0" i="0" u="none" strike="noStrike" baseline="0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 network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2000" b="0" i="0" u="none" strike="noStrike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LTE</a:t>
                      </a:r>
                      <a:r>
                        <a:rPr lang="zh-CN" altLang="en-US" sz="2000" b="0" i="0" u="none" strike="noStrike" baseline="0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 </a:t>
                      </a:r>
                      <a:r>
                        <a:rPr lang="en-US" altLang="zh-CN" sz="2000" b="0" i="0" u="none" strike="noStrike" baseline="0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support </a:t>
                      </a:r>
                      <a:r>
                        <a:rPr lang="en-US" altLang="zh-CN" sz="2000" b="0" i="0" u="none" strike="noStrike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IPV4/IPV6</a:t>
                      </a:r>
                      <a:r>
                        <a:rPr lang="zh-CN" altLang="en-US" sz="2000" b="0" i="0" u="none" strike="noStrike" baseline="0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 </a:t>
                      </a:r>
                      <a:r>
                        <a:rPr lang="en-US" altLang="zh-CN" sz="2000" b="0" i="0" u="none" strike="noStrike" baseline="0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dual stack by default</a:t>
                      </a:r>
                      <a:endParaRPr lang="zh-CN" altLang="en-US" sz="2000" b="0" i="0" u="none" strike="noStrike" dirty="0">
                        <a:solidFill>
                          <a:schemeClr val="tx1"/>
                        </a:solidFill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090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000" b="0" i="0" u="none" strike="noStrike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User</a:t>
                      </a:r>
                      <a:endParaRPr lang="zh-CN" altLang="en-US" sz="2000" b="0" i="0" u="none" strike="noStrike" dirty="0">
                        <a:solidFill>
                          <a:schemeClr val="tx1"/>
                        </a:solidFill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2000" b="0" i="0" u="none" strike="noStrike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LTE</a:t>
                      </a:r>
                      <a:r>
                        <a:rPr lang="zh-CN" altLang="en-US" sz="2000" b="0" i="0" u="none" strike="noStrike" baseline="0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 </a:t>
                      </a:r>
                      <a:r>
                        <a:rPr lang="en-US" altLang="zh-CN" sz="2000" b="0" i="0" u="none" strike="noStrike" baseline="0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dual-stack users reach </a:t>
                      </a:r>
                      <a:r>
                        <a:rPr lang="en-US" altLang="zh-CN" sz="2000" b="0" i="0" u="none" strike="noStrike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2.4</a:t>
                      </a:r>
                      <a:r>
                        <a:rPr lang="en-US" altLang="zh-CN" sz="2000" b="0" i="0" u="none" strike="noStrike" baseline="0" dirty="0" smtClean="0">
                          <a:solidFill>
                            <a:schemeClr val="tx1"/>
                          </a:solidFill>
                          <a:latin typeface="楷体" pitchFamily="49" charset="-122"/>
                          <a:ea typeface="楷体" pitchFamily="49" charset="-122"/>
                        </a:rPr>
                        <a:t> million</a:t>
                      </a:r>
                      <a:endParaRPr lang="zh-CN" altLang="en-US" sz="2000" b="0" i="0" u="none" strike="noStrike" dirty="0">
                        <a:solidFill>
                          <a:schemeClr val="tx1"/>
                        </a:solidFill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914400" y="142852"/>
            <a:ext cx="8229600" cy="773832"/>
          </a:xfrm>
        </p:spPr>
        <p:txBody>
          <a:bodyPr>
            <a:normAutofit/>
          </a:bodyPr>
          <a:lstStyle/>
          <a:p>
            <a:r>
              <a:rPr lang="en-US" altLang="zh-CN" sz="3200" b="1" dirty="0" smtClean="0"/>
              <a:t>Commercial Network</a:t>
            </a:r>
            <a:endParaRPr lang="zh-CN" altLang="en-US" sz="3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14282" y="1500174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CHINANET</a:t>
            </a:r>
            <a:endParaRPr lang="zh-CN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188640"/>
            <a:ext cx="8229600" cy="773832"/>
          </a:xfrm>
        </p:spPr>
        <p:txBody>
          <a:bodyPr>
            <a:normAutofit/>
          </a:bodyPr>
          <a:lstStyle/>
          <a:p>
            <a:r>
              <a:rPr lang="en-US" altLang="zh-CN" sz="3200" b="1" dirty="0" smtClean="0"/>
              <a:t>Commercial Network —</a:t>
            </a:r>
            <a:r>
              <a:rPr lang="zh-CN" altLang="en-US" sz="3200" b="1" dirty="0" smtClean="0"/>
              <a:t> </a:t>
            </a:r>
            <a:r>
              <a:rPr lang="en-US" altLang="zh-CN" sz="3200" b="1" dirty="0" smtClean="0"/>
              <a:t>ISP</a:t>
            </a:r>
            <a:endParaRPr lang="zh-CN" altLang="en-US" sz="3200" b="1" dirty="0"/>
          </a:p>
        </p:txBody>
      </p:sp>
      <p:sp>
        <p:nvSpPr>
          <p:cNvPr id="7" name="内容占位符 2"/>
          <p:cNvSpPr txBox="1">
            <a:spLocks/>
          </p:cNvSpPr>
          <p:nvPr/>
        </p:nvSpPr>
        <p:spPr>
          <a:xfrm>
            <a:off x="395536" y="1340768"/>
            <a:ext cx="8424936" cy="4968552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448056" indent="-384048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zh-CN" sz="2800" b="1" dirty="0" smtClean="0">
                <a:solidFill>
                  <a:srgbClr val="FF0000"/>
                </a:solidFill>
              </a:rPr>
              <a:t>    </a:t>
            </a:r>
            <a:r>
              <a:rPr lang="en-US" altLang="zh-CN" sz="27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Founder </a:t>
            </a:r>
            <a:r>
              <a:rPr lang="en-US" altLang="zh-CN" sz="2700" b="1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BroadBand</a:t>
            </a:r>
            <a:r>
              <a:rPr lang="en-US" altLang="zh-CN" sz="27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Network </a:t>
            </a:r>
          </a:p>
          <a:p>
            <a:pPr marL="448056" indent="-384048">
              <a:spcBef>
                <a:spcPct val="20000"/>
              </a:spcBef>
              <a:buClr>
                <a:schemeClr val="accent1"/>
              </a:buClr>
              <a:buSzPct val="80000"/>
            </a:pPr>
            <a:endParaRPr lang="en-US" altLang="zh-CN" sz="2000" b="1" dirty="0" smtClean="0">
              <a:solidFill>
                <a:srgbClr val="FF0000"/>
              </a:solidFill>
            </a:endParaRPr>
          </a:p>
          <a:p>
            <a:pPr marL="448056" lvl="0" indent="-384048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</a:pPr>
            <a:r>
              <a:rPr lang="en-US" altLang="zh-CN" sz="2700" dirty="0" smtClean="0"/>
              <a:t>Requested a /32 from CNNIC</a:t>
            </a:r>
          </a:p>
          <a:p>
            <a:pPr marL="448056" indent="-384048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</a:pPr>
            <a:r>
              <a:rPr lang="en-US" altLang="zh-CN" sz="2700" dirty="0" smtClean="0"/>
              <a:t>Provide IPv4/IPv6 dual-stack  access service </a:t>
            </a:r>
          </a:p>
          <a:p>
            <a:pPr marL="448056" indent="-384048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zh-CN" sz="2700" dirty="0" smtClean="0"/>
              <a:t>     in Two cities  (Beijing and Tianjin)</a:t>
            </a:r>
          </a:p>
          <a:p>
            <a:pPr marL="448056" indent="-384048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</a:pPr>
            <a:r>
              <a:rPr lang="en-US" altLang="zh-CN" sz="2700" dirty="0" err="1" smtClean="0"/>
              <a:t>PPPoE</a:t>
            </a:r>
            <a:r>
              <a:rPr lang="en-US" altLang="zh-CN" sz="2700" dirty="0" smtClean="0"/>
              <a:t> users, with home gateway</a:t>
            </a:r>
          </a:p>
          <a:p>
            <a:r>
              <a:rPr lang="en-US" altLang="zh-CN" sz="2200" dirty="0" smtClean="0"/>
              <a:t>       </a:t>
            </a:r>
            <a:r>
              <a:rPr lang="en-US" altLang="zh-CN" sz="2200" dirty="0" smtClean="0">
                <a:solidFill>
                  <a:schemeClr val="bg1"/>
                </a:solidFill>
              </a:rPr>
              <a:t>BRAS sets 2 address pools, and gives 2 /64s to a home</a:t>
            </a:r>
          </a:p>
          <a:p>
            <a:r>
              <a:rPr lang="en-US" altLang="zh-CN" sz="2200" dirty="0" smtClean="0">
                <a:solidFill>
                  <a:schemeClr val="bg1"/>
                </a:solidFill>
              </a:rPr>
              <a:t>       gateway, one for interconnection, another for further</a:t>
            </a:r>
          </a:p>
          <a:p>
            <a:r>
              <a:rPr lang="en-US" altLang="zh-CN" sz="2200" dirty="0" smtClean="0">
                <a:solidFill>
                  <a:schemeClr val="bg1"/>
                </a:solidFill>
              </a:rPr>
              <a:t>       assignments to devices in the home</a:t>
            </a:r>
          </a:p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endParaRPr kumimoji="0" lang="zh-CN" alt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04664"/>
            <a:ext cx="8229600" cy="773832"/>
          </a:xfrm>
        </p:spPr>
        <p:txBody>
          <a:bodyPr>
            <a:normAutofit fontScale="90000"/>
          </a:bodyPr>
          <a:lstStyle/>
          <a:p>
            <a:r>
              <a:rPr lang="en-US" altLang="zh-CN" sz="3600" b="1" dirty="0" smtClean="0"/>
              <a:t>Content</a:t>
            </a:r>
            <a:r>
              <a:rPr lang="zh-CN" altLang="en-US" sz="3600" b="1" dirty="0" smtClean="0"/>
              <a:t> </a:t>
            </a:r>
            <a:r>
              <a:rPr lang="en-US" altLang="zh-CN" sz="3600" b="1" dirty="0" smtClean="0"/>
              <a:t>—</a:t>
            </a:r>
            <a:r>
              <a:rPr lang="zh-CN" altLang="en-US" sz="3600" b="1" dirty="0" smtClean="0"/>
              <a:t> </a:t>
            </a:r>
            <a:r>
              <a:rPr lang="en-US" altLang="zh-CN" sz="3600" b="1" dirty="0" smtClean="0"/>
              <a:t>Large content providers</a:t>
            </a:r>
            <a:r>
              <a:rPr lang="en-US" altLang="zh-CN" sz="2800" dirty="0" smtClean="0"/>
              <a:t/>
            </a:r>
            <a:br>
              <a:rPr lang="en-US" altLang="zh-CN" sz="2800" dirty="0" smtClean="0"/>
            </a:br>
            <a:endParaRPr lang="zh-CN" altLang="en-US" sz="2800" dirty="0"/>
          </a:p>
        </p:txBody>
      </p:sp>
      <p:sp>
        <p:nvSpPr>
          <p:cNvPr id="5" name="内容占位符 2"/>
          <p:cNvSpPr txBox="1">
            <a:spLocks/>
          </p:cNvSpPr>
          <p:nvPr/>
        </p:nvSpPr>
        <p:spPr>
          <a:xfrm>
            <a:off x="539552" y="1196752"/>
            <a:ext cx="8424936" cy="5472608"/>
          </a:xfrm>
          <a:prstGeom prst="rect">
            <a:avLst/>
          </a:prstGeom>
        </p:spPr>
        <p:txBody>
          <a:bodyPr vert="horz" anchor="t">
            <a:normAutofit fontScale="92500" lnSpcReduction="20000"/>
          </a:bodyPr>
          <a:lstStyle/>
          <a:p>
            <a:pPr marL="448056" indent="-384048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zh-CN" sz="36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  </a:t>
            </a:r>
            <a:r>
              <a:rPr lang="en-US" altLang="zh-CN" sz="3200" b="1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Tencent</a:t>
            </a:r>
            <a:r>
              <a:rPr lang="en-US" altLang="zh-CN" sz="32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and </a:t>
            </a:r>
            <a:r>
              <a:rPr lang="en-US" altLang="zh-CN" sz="3200" b="1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Baidu</a:t>
            </a:r>
            <a:r>
              <a:rPr lang="en-US" altLang="zh-CN" sz="32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</a:t>
            </a:r>
            <a:endParaRPr lang="zh-CN" altLang="en-US" sz="3200" dirty="0" smtClean="0">
              <a:solidFill>
                <a:schemeClr val="accent5">
                  <a:lumMod val="40000"/>
                  <a:lumOff val="60000"/>
                </a:schemeClr>
              </a:solidFill>
            </a:endParaRPr>
          </a:p>
          <a:p>
            <a:pPr marL="448056" indent="-384048">
              <a:spcBef>
                <a:spcPct val="20000"/>
              </a:spcBef>
              <a:buClr>
                <a:schemeClr val="accent1"/>
              </a:buClr>
              <a:buSzPct val="80000"/>
            </a:pPr>
            <a:endParaRPr lang="en-US" altLang="zh-CN" sz="2400" b="1" dirty="0" smtClean="0">
              <a:solidFill>
                <a:srgbClr val="FF0000"/>
              </a:solidFill>
            </a:endParaRPr>
          </a:p>
          <a:p>
            <a:pPr marL="448056" lvl="0" indent="-384048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</a:pPr>
            <a:r>
              <a:rPr lang="en-US" altLang="zh-CN" sz="2700" dirty="0" smtClean="0"/>
              <a:t>Fast deployment allowing IPv6 users to visit large amount of IPv4 content</a:t>
            </a:r>
          </a:p>
          <a:p>
            <a:pPr eaLnBrk="0" hangingPunct="0">
              <a:buNone/>
            </a:pPr>
            <a:r>
              <a:rPr lang="en-US" altLang="zh-CN" sz="2900" dirty="0" smtClean="0">
                <a:solidFill>
                  <a:schemeClr val="bg1"/>
                </a:solidFill>
              </a:rPr>
              <a:t>         </a:t>
            </a:r>
            <a:r>
              <a:rPr lang="en-US" altLang="zh-CN" sz="2600" dirty="0" smtClean="0">
                <a:solidFill>
                  <a:schemeClr val="bg1"/>
                </a:solidFill>
              </a:rPr>
              <a:t>Dual-stack</a:t>
            </a:r>
            <a:r>
              <a:rPr lang="zh-CN" altLang="en-US" sz="2600" dirty="0" smtClean="0">
                <a:solidFill>
                  <a:schemeClr val="bg1"/>
                </a:solidFill>
              </a:rPr>
              <a:t>  </a:t>
            </a:r>
            <a:endParaRPr lang="en-US" altLang="zh-CN" sz="2600" dirty="0" smtClean="0">
              <a:solidFill>
                <a:schemeClr val="bg1"/>
              </a:solidFill>
            </a:endParaRPr>
          </a:p>
          <a:p>
            <a:pPr eaLnBrk="0" hangingPunct="0">
              <a:buNone/>
            </a:pPr>
            <a:r>
              <a:rPr lang="en-US" altLang="zh-CN" sz="2600" dirty="0" smtClean="0">
                <a:solidFill>
                  <a:schemeClr val="bg1"/>
                </a:solidFill>
              </a:rPr>
              <a:t>          NAT66 + Reverse Proxy </a:t>
            </a:r>
          </a:p>
          <a:p>
            <a:pPr marL="448056" lvl="0" indent="-384048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</a:pPr>
            <a:r>
              <a:rPr lang="en-US" altLang="zh-CN" sz="2700" dirty="0" smtClean="0">
                <a:ea typeface="微软雅黑" pitchFamily="34" charset="-122"/>
              </a:rPr>
              <a:t>Websites</a:t>
            </a:r>
            <a:r>
              <a:rPr lang="zh-CN" altLang="en-US" sz="2700" dirty="0" smtClean="0">
                <a:ea typeface="微软雅黑" pitchFamily="34" charset="-122"/>
              </a:rPr>
              <a:t> </a:t>
            </a:r>
            <a:r>
              <a:rPr lang="en-US" altLang="zh-CN" sz="2700" dirty="0" smtClean="0">
                <a:ea typeface="微软雅黑" pitchFamily="34" charset="-122"/>
              </a:rPr>
              <a:t>with</a:t>
            </a:r>
            <a:r>
              <a:rPr lang="zh-CN" altLang="en-US" sz="2700" dirty="0" smtClean="0">
                <a:ea typeface="微软雅黑" pitchFamily="34" charset="-122"/>
              </a:rPr>
              <a:t> </a:t>
            </a:r>
            <a:r>
              <a:rPr lang="en-US" altLang="zh-CN" sz="2700" dirty="0" smtClean="0">
                <a:ea typeface="微软雅黑" pitchFamily="34" charset="-122"/>
              </a:rPr>
              <a:t>IPv6</a:t>
            </a:r>
            <a:r>
              <a:rPr lang="zh-CN" altLang="en-US" sz="2700" dirty="0" smtClean="0">
                <a:ea typeface="微软雅黑" pitchFamily="34" charset="-122"/>
              </a:rPr>
              <a:t> </a:t>
            </a:r>
            <a:r>
              <a:rPr lang="en-US" altLang="zh-CN" sz="2700" dirty="0" smtClean="0">
                <a:ea typeface="微软雅黑" pitchFamily="34" charset="-122"/>
              </a:rPr>
              <a:t>and traffic</a:t>
            </a:r>
          </a:p>
          <a:p>
            <a:pPr eaLnBrk="0" hangingPunct="0">
              <a:buNone/>
            </a:pPr>
            <a:r>
              <a:rPr lang="en-US" altLang="zh-CN" sz="2600" b="1" dirty="0" smtClean="0"/>
              <a:t>         </a:t>
            </a:r>
            <a:r>
              <a:rPr lang="en-US" altLang="zh-CN" sz="2600" dirty="0" smtClean="0">
                <a:solidFill>
                  <a:schemeClr val="bg1"/>
                </a:solidFill>
              </a:rPr>
              <a:t>ipv6.baidu.com    </a:t>
            </a:r>
            <a:r>
              <a:rPr lang="en-US" altLang="zh-CN" sz="2600" dirty="0" smtClean="0">
                <a:solidFill>
                  <a:schemeClr val="bg1"/>
                </a:solidFill>
                <a:ea typeface="微软雅黑" pitchFamily="34" charset="-122"/>
              </a:rPr>
              <a:t>PV</a:t>
            </a:r>
            <a:r>
              <a:rPr lang="zh-CN" altLang="en-US" sz="2600" dirty="0" smtClean="0">
                <a:solidFill>
                  <a:schemeClr val="bg1"/>
                </a:solidFill>
                <a:ea typeface="微软雅黑" pitchFamily="34" charset="-122"/>
              </a:rPr>
              <a:t>：</a:t>
            </a:r>
            <a:r>
              <a:rPr lang="en-US" altLang="zh-CN" sz="2600" dirty="0" smtClean="0">
                <a:solidFill>
                  <a:schemeClr val="bg1"/>
                </a:solidFill>
                <a:ea typeface="微软雅黑" pitchFamily="34" charset="-122"/>
              </a:rPr>
              <a:t>300M</a:t>
            </a:r>
          </a:p>
          <a:p>
            <a:pPr eaLnBrk="0" hangingPunct="0">
              <a:buNone/>
            </a:pPr>
            <a:r>
              <a:rPr lang="en-US" altLang="zh-CN" sz="2600" dirty="0" smtClean="0">
                <a:solidFill>
                  <a:schemeClr val="bg1"/>
                </a:solidFill>
                <a:ea typeface="微软雅黑" pitchFamily="34" charset="-122"/>
              </a:rPr>
              <a:t>         pan.baidu.cn</a:t>
            </a:r>
            <a:r>
              <a:rPr lang="zh-CN" altLang="en-US" sz="2600" dirty="0" smtClean="0">
                <a:solidFill>
                  <a:schemeClr val="bg1"/>
                </a:solidFill>
                <a:ea typeface="微软雅黑" pitchFamily="34" charset="-122"/>
              </a:rPr>
              <a:t>    </a:t>
            </a:r>
            <a:endParaRPr lang="en-US" altLang="zh-CN" sz="2600" dirty="0" smtClean="0">
              <a:solidFill>
                <a:schemeClr val="bg1"/>
              </a:solidFill>
              <a:ea typeface="微软雅黑" pitchFamily="34" charset="-122"/>
            </a:endParaRPr>
          </a:p>
          <a:p>
            <a:pPr eaLnBrk="0" hangingPunct="0">
              <a:buNone/>
            </a:pPr>
            <a:r>
              <a:rPr lang="en-US" altLang="zh-CN" sz="2600" dirty="0" smtClean="0">
                <a:solidFill>
                  <a:schemeClr val="bg1"/>
                </a:solidFill>
                <a:ea typeface="微软雅黑" pitchFamily="34" charset="-122"/>
              </a:rPr>
              <a:t>         qq.com             </a:t>
            </a:r>
            <a:r>
              <a:rPr lang="zh-CN" altLang="en-US" sz="2600" dirty="0" smtClean="0">
                <a:solidFill>
                  <a:schemeClr val="bg1"/>
                </a:solidFill>
                <a:ea typeface="微软雅黑" pitchFamily="34" charset="-122"/>
              </a:rPr>
              <a:t>     </a:t>
            </a:r>
            <a:r>
              <a:rPr lang="en-US" altLang="zh-CN" sz="2600" dirty="0" smtClean="0">
                <a:solidFill>
                  <a:schemeClr val="bg1"/>
                </a:solidFill>
                <a:ea typeface="微软雅黑" pitchFamily="34" charset="-122"/>
              </a:rPr>
              <a:t>PV</a:t>
            </a:r>
            <a:r>
              <a:rPr lang="zh-CN" altLang="en-US" sz="2600" dirty="0" smtClean="0">
                <a:solidFill>
                  <a:schemeClr val="bg1"/>
                </a:solidFill>
                <a:ea typeface="微软雅黑" pitchFamily="34" charset="-122"/>
              </a:rPr>
              <a:t>：</a:t>
            </a:r>
            <a:r>
              <a:rPr lang="en-US" altLang="zh-CN" sz="2600" dirty="0" smtClean="0">
                <a:solidFill>
                  <a:schemeClr val="bg1"/>
                </a:solidFill>
                <a:ea typeface="微软雅黑" pitchFamily="34" charset="-122"/>
              </a:rPr>
              <a:t>600M</a:t>
            </a:r>
          </a:p>
          <a:p>
            <a:pPr eaLnBrk="0" hangingPunct="0">
              <a:buNone/>
            </a:pPr>
            <a:r>
              <a:rPr lang="en-US" altLang="zh-CN" sz="2600" dirty="0" smtClean="0">
                <a:solidFill>
                  <a:schemeClr val="bg1"/>
                </a:solidFill>
                <a:ea typeface="微软雅黑" pitchFamily="34" charset="-122"/>
              </a:rPr>
              <a:t>         qzone.qq.com</a:t>
            </a:r>
          </a:p>
          <a:p>
            <a:pPr eaLnBrk="0" hangingPunct="0">
              <a:buNone/>
            </a:pPr>
            <a:r>
              <a:rPr lang="en-US" altLang="zh-CN" sz="2600" dirty="0" smtClean="0">
                <a:solidFill>
                  <a:schemeClr val="bg1"/>
                </a:solidFill>
                <a:ea typeface="微软雅黑" pitchFamily="34" charset="-122"/>
              </a:rPr>
              <a:t>         t.qq.com</a:t>
            </a:r>
          </a:p>
          <a:p>
            <a:pPr marL="448056" indent="-384048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</a:pPr>
            <a:r>
              <a:rPr lang="en-US" altLang="zh-CN" sz="2700" dirty="0" smtClean="0">
                <a:ea typeface="微软雅黑" pitchFamily="34" charset="-122"/>
              </a:rPr>
              <a:t>Application design</a:t>
            </a:r>
          </a:p>
          <a:p>
            <a:pPr marL="448056" indent="-384048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zh-CN" sz="2900" b="1" dirty="0" smtClean="0">
                <a:ea typeface="微软雅黑" pitchFamily="34" charset="-122"/>
              </a:rPr>
              <a:t>       </a:t>
            </a:r>
            <a:r>
              <a:rPr lang="en-US" altLang="zh-CN" sz="2400" dirty="0" smtClean="0">
                <a:solidFill>
                  <a:schemeClr val="bg1"/>
                </a:solidFill>
                <a:ea typeface="微软雅黑" pitchFamily="34" charset="-122"/>
              </a:rPr>
              <a:t>Avoid hard-coded IP addresses</a:t>
            </a:r>
          </a:p>
          <a:p>
            <a:pPr marL="448056" indent="-384048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</a:pPr>
            <a:r>
              <a:rPr lang="en-US" altLang="zh-CN" sz="2700" dirty="0" smtClean="0">
                <a:ea typeface="微软雅黑" pitchFamily="34" charset="-122"/>
              </a:rPr>
              <a:t>Expertise team on IPv6</a:t>
            </a:r>
          </a:p>
          <a:p>
            <a:pPr marL="448056" indent="-384048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</a:pPr>
            <a:endParaRPr lang="en-US" altLang="zh-CN" sz="2800" b="1" dirty="0" smtClean="0">
              <a:solidFill>
                <a:srgbClr val="000000"/>
              </a:solidFill>
              <a:latin typeface="微软雅黑" pitchFamily="34" charset="-122"/>
              <a:ea typeface="微软雅黑" pitchFamily="34" charset="-122"/>
            </a:endParaRPr>
          </a:p>
          <a:p>
            <a:pPr marL="448056" indent="-384048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</a:pPr>
            <a:endParaRPr lang="en-US" altLang="zh-CN" sz="2500" dirty="0" smtClean="0"/>
          </a:p>
          <a:p>
            <a:pPr marL="448056" lvl="0" indent="-384048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</a:pPr>
            <a:endParaRPr lang="en-US" altLang="zh-CN" sz="2000" dirty="0" smtClean="0"/>
          </a:p>
          <a:p>
            <a:pPr marL="448056" lvl="0" indent="-384048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</a:pPr>
            <a:endParaRPr kumimoji="0" lang="en-US" altLang="zh-CN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altLang="zh-CN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altLang="zh-CN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endParaRPr kumimoji="0" lang="en-US" altLang="zh-CN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altLang="zh-CN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endParaRPr kumimoji="0" lang="en-US" altLang="zh-CN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endParaRPr kumimoji="0" lang="zh-CN" alt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331640" y="260648"/>
            <a:ext cx="8229600" cy="792088"/>
          </a:xfrm>
        </p:spPr>
        <p:txBody>
          <a:bodyPr>
            <a:normAutofit/>
          </a:bodyPr>
          <a:lstStyle/>
          <a:p>
            <a:r>
              <a:rPr lang="en-US" altLang="zh-CN" sz="3200" b="1" dirty="0" smtClean="0"/>
              <a:t>Content</a:t>
            </a:r>
            <a:r>
              <a:rPr lang="zh-CN" altLang="en-US" sz="3200" b="1" dirty="0" smtClean="0"/>
              <a:t> </a:t>
            </a:r>
            <a:r>
              <a:rPr lang="en-US" altLang="zh-CN" sz="3200" b="1" dirty="0" smtClean="0"/>
              <a:t>—</a:t>
            </a:r>
            <a:r>
              <a:rPr lang="zh-CN" altLang="en-US" sz="3200" b="1" dirty="0" smtClean="0"/>
              <a:t> </a:t>
            </a:r>
            <a:r>
              <a:rPr lang="en-US" altLang="zh-CN" sz="3200" b="1" dirty="0" smtClean="0"/>
              <a:t>CDN</a:t>
            </a:r>
            <a:endParaRPr lang="zh-CN" altLang="en-US" sz="3200" b="1" dirty="0"/>
          </a:p>
        </p:txBody>
      </p:sp>
      <p:pic>
        <p:nvPicPr>
          <p:cNvPr id="4098" name="Picture 2" descr="1984ad7$3$14f87f067ee$Coremail$sunxs$chinanetcent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8662" y="3857628"/>
            <a:ext cx="7163997" cy="26642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内容占位符 2"/>
          <p:cNvSpPr txBox="1">
            <a:spLocks/>
          </p:cNvSpPr>
          <p:nvPr/>
        </p:nvSpPr>
        <p:spPr>
          <a:xfrm>
            <a:off x="323528" y="1124744"/>
            <a:ext cx="8568952" cy="2880320"/>
          </a:xfrm>
          <a:prstGeom prst="rect">
            <a:avLst/>
          </a:prstGeom>
        </p:spPr>
        <p:txBody>
          <a:bodyPr vert="horz" anchor="t">
            <a:normAutofit fontScale="85000" lnSpcReduction="20000"/>
          </a:bodyPr>
          <a:lstStyle/>
          <a:p>
            <a:pPr marL="448056" indent="-384048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zh-CN" sz="32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  </a:t>
            </a:r>
            <a:r>
              <a:rPr lang="en-US" altLang="zh-CN" sz="3200" b="1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ChinaNetCenter’s</a:t>
            </a:r>
            <a:r>
              <a:rPr lang="en-US" altLang="zh-CN" sz="32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CDN Platform</a:t>
            </a:r>
            <a:endParaRPr lang="zh-CN" altLang="en-US" sz="3200" dirty="0" smtClean="0">
              <a:solidFill>
                <a:schemeClr val="accent5">
                  <a:lumMod val="40000"/>
                  <a:lumOff val="60000"/>
                </a:schemeClr>
              </a:solidFill>
            </a:endParaRPr>
          </a:p>
          <a:p>
            <a:pPr marL="448056" indent="-384048">
              <a:spcBef>
                <a:spcPct val="20000"/>
              </a:spcBef>
              <a:buClr>
                <a:schemeClr val="accent1"/>
              </a:buClr>
              <a:buSzPct val="80000"/>
            </a:pPr>
            <a:endParaRPr lang="en-US" altLang="zh-CN" b="1" dirty="0" smtClean="0">
              <a:solidFill>
                <a:srgbClr val="FF0000"/>
              </a:solidFill>
            </a:endParaRPr>
          </a:p>
          <a:p>
            <a:pPr marL="448056" lvl="0" indent="-384048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</a:pPr>
            <a:r>
              <a:rPr lang="en-US" altLang="zh-CN" sz="2800" dirty="0" smtClean="0"/>
              <a:t>Support IPv6, regardless of CP’s origin &amp; end user, with either IPv4 or IPv6</a:t>
            </a:r>
          </a:p>
          <a:p>
            <a:pPr marL="448056" lvl="0" indent="-384048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</a:pPr>
            <a:r>
              <a:rPr lang="en-US" altLang="zh-CN" sz="2800" dirty="0" smtClean="0">
                <a:ea typeface="微软雅黑" pitchFamily="34" charset="-122"/>
              </a:rPr>
              <a:t>Services cover IPv4-IPv4, IPv6-IPv6, IPv4-IPv6 and </a:t>
            </a:r>
          </a:p>
          <a:p>
            <a:pPr marL="448056" lvl="0" indent="-384048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altLang="zh-CN" sz="2800" dirty="0" smtClean="0">
                <a:ea typeface="微软雅黑" pitchFamily="34" charset="-122"/>
              </a:rPr>
              <a:t>     IPv6-IPv4</a:t>
            </a:r>
          </a:p>
          <a:p>
            <a:pPr marL="448056" lvl="0" indent="-384048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</a:pPr>
            <a:r>
              <a:rPr lang="en-US" altLang="zh-CN" sz="2800" dirty="0" smtClean="0">
                <a:ea typeface="微软雅黑" pitchFamily="34" charset="-122"/>
              </a:rPr>
              <a:t>Solve the user IP </a:t>
            </a:r>
            <a:r>
              <a:rPr lang="en-US" altLang="zh-CN" sz="2800" dirty="0" err="1" smtClean="0">
                <a:ea typeface="微软雅黑" pitchFamily="34" charset="-122"/>
              </a:rPr>
              <a:t>addr</a:t>
            </a:r>
            <a:r>
              <a:rPr lang="en-US" altLang="zh-CN" sz="2800" dirty="0" smtClean="0">
                <a:ea typeface="微软雅黑" pitchFamily="34" charset="-122"/>
              </a:rPr>
              <a:t>. lost problems brought by Carrier level transaction solutions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活力">
  <a:themeElements>
    <a:clrScheme name="活力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活力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活力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1744</TotalTime>
  <Words>538</Words>
  <Application>Microsoft Office PowerPoint</Application>
  <PresentationFormat>全屏显示(4:3)</PresentationFormat>
  <Paragraphs>138</Paragraphs>
  <Slides>13</Slides>
  <Notes>10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4" baseType="lpstr">
      <vt:lpstr>活力</vt:lpstr>
      <vt:lpstr>IPv6  Deployment</vt:lpstr>
      <vt:lpstr>IPv6 Measurement on China by Others </vt:lpstr>
      <vt:lpstr>IPv6 deployment  Overview</vt:lpstr>
      <vt:lpstr>Policy Environment</vt:lpstr>
      <vt:lpstr>Commercial Network — 3 Tier one carriers</vt:lpstr>
      <vt:lpstr>Commercial Network</vt:lpstr>
      <vt:lpstr>Commercial Network — ISP</vt:lpstr>
      <vt:lpstr>Content — Large content providers </vt:lpstr>
      <vt:lpstr>Content — CDN</vt:lpstr>
      <vt:lpstr>Content — CDN</vt:lpstr>
      <vt:lpstr>Content — Seen from DNS</vt:lpstr>
      <vt:lpstr>User End</vt:lpstr>
      <vt:lpstr>Thank you!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Jessica</dc:creator>
  <cp:lastModifiedBy>Jessica Shen</cp:lastModifiedBy>
  <cp:revision>164</cp:revision>
  <dcterms:created xsi:type="dcterms:W3CDTF">2015-09-03T02:38:45Z</dcterms:created>
  <dcterms:modified xsi:type="dcterms:W3CDTF">2015-09-09T08:32:11Z</dcterms:modified>
</cp:coreProperties>
</file>