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2" r:id="rId2"/>
    <p:sldMasterId id="2147483655" r:id="rId3"/>
    <p:sldMasterId id="2147483650" r:id="rId4"/>
    <p:sldMasterId id="2147483653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312" r:id="rId7"/>
    <p:sldId id="314" r:id="rId8"/>
    <p:sldId id="336" r:id="rId9"/>
    <p:sldId id="321" r:id="rId10"/>
    <p:sldId id="322" r:id="rId11"/>
    <p:sldId id="328" r:id="rId12"/>
    <p:sldId id="323" r:id="rId13"/>
    <p:sldId id="343" r:id="rId14"/>
    <p:sldId id="337" r:id="rId15"/>
    <p:sldId id="326" r:id="rId16"/>
    <p:sldId id="333" r:id="rId17"/>
    <p:sldId id="335" r:id="rId18"/>
    <p:sldId id="340" r:id="rId19"/>
    <p:sldId id="329" r:id="rId20"/>
    <p:sldId id="334" r:id="rId21"/>
    <p:sldId id="309" r:id="rId22"/>
  </p:sldIdLst>
  <p:sldSz cx="9906000" cy="6858000" type="A4"/>
  <p:notesSz cx="6735763" cy="9866313"/>
  <p:defaultTextStyle>
    <a:defPPr>
      <a:defRPr lang="ja-JP"/>
    </a:defPPr>
    <a:lvl1pPr algn="l" rtl="0" fontAlgn="base">
      <a:lnSpc>
        <a:spcPct val="140000"/>
      </a:lnSpc>
      <a:spcBef>
        <a:spcPct val="10000"/>
      </a:spcBef>
      <a:spcAft>
        <a:spcPct val="0"/>
      </a:spcAft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1pPr>
    <a:lvl2pPr marL="457200" algn="l" rtl="0" fontAlgn="base">
      <a:lnSpc>
        <a:spcPct val="140000"/>
      </a:lnSpc>
      <a:spcBef>
        <a:spcPct val="10000"/>
      </a:spcBef>
      <a:spcAft>
        <a:spcPct val="0"/>
      </a:spcAft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2pPr>
    <a:lvl3pPr marL="914400" algn="l" rtl="0" fontAlgn="base">
      <a:lnSpc>
        <a:spcPct val="140000"/>
      </a:lnSpc>
      <a:spcBef>
        <a:spcPct val="10000"/>
      </a:spcBef>
      <a:spcAft>
        <a:spcPct val="0"/>
      </a:spcAft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3pPr>
    <a:lvl4pPr marL="1371600" algn="l" rtl="0" fontAlgn="base">
      <a:lnSpc>
        <a:spcPct val="140000"/>
      </a:lnSpc>
      <a:spcBef>
        <a:spcPct val="10000"/>
      </a:spcBef>
      <a:spcAft>
        <a:spcPct val="0"/>
      </a:spcAft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4pPr>
    <a:lvl5pPr marL="1828800" algn="l" rtl="0" fontAlgn="base">
      <a:lnSpc>
        <a:spcPct val="140000"/>
      </a:lnSpc>
      <a:spcBef>
        <a:spcPct val="10000"/>
      </a:spcBef>
      <a:spcAft>
        <a:spcPct val="0"/>
      </a:spcAft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5pPr>
    <a:lvl6pPr marL="2286000" algn="l" defTabSz="914400" rtl="0" eaLnBrk="1" latinLnBrk="0" hangingPunct="1"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6pPr>
    <a:lvl7pPr marL="2743200" algn="l" defTabSz="914400" rtl="0" eaLnBrk="1" latinLnBrk="0" hangingPunct="1"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7pPr>
    <a:lvl8pPr marL="3200400" algn="l" defTabSz="914400" rtl="0" eaLnBrk="1" latinLnBrk="0" hangingPunct="1"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8pPr>
    <a:lvl9pPr marL="3657600" algn="l" defTabSz="914400" rtl="0" eaLnBrk="1" latinLnBrk="0" hangingPunct="1">
      <a:defRPr kumimoji="1" sz="2200" kern="1200">
        <a:solidFill>
          <a:srgbClr val="4D4D4D"/>
        </a:solidFill>
        <a:latin typeface="Arial" charset="0"/>
        <a:ea typeface="メイリオ" pitchFamily="50" charset="-128"/>
        <a:cs typeface="メイリオ" pitchFamily="5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969696"/>
    <a:srgbClr val="E03253"/>
    <a:srgbClr val="4D4D4D"/>
    <a:srgbClr val="336D92"/>
    <a:srgbClr val="EAEAEA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86439" autoAdjust="0"/>
  </p:normalViewPr>
  <p:slideViewPr>
    <p:cSldViewPr>
      <p:cViewPr>
        <p:scale>
          <a:sx n="100" d="100"/>
          <a:sy n="100" d="100"/>
        </p:scale>
        <p:origin x="-1644" y="-90"/>
      </p:cViewPr>
      <p:guideLst>
        <p:guide orient="horz" pos="3974"/>
        <p:guide orient="horz" pos="391"/>
        <p:guide orient="horz" pos="2160"/>
        <p:guide orient="horz" pos="1185"/>
        <p:guide orient="horz" pos="3135"/>
        <p:guide orient="horz" pos="595"/>
        <p:guide pos="3120"/>
        <p:guide pos="2145"/>
        <p:guide pos="4095"/>
        <p:guide pos="5728"/>
        <p:guide pos="5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526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t" anchorCtr="0" compatLnSpc="1">
            <a:prstTxWarp prst="textNoShape">
              <a:avLst/>
            </a:prstTxWarp>
          </a:bodyPr>
          <a:lstStyle>
            <a:lvl1pPr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026" y="0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t" anchorCtr="0" compatLnSpc="1">
            <a:prstTxWarp prst="textNoShape">
              <a:avLst/>
            </a:prstTxWarp>
          </a:bodyPr>
          <a:lstStyle>
            <a:lvl1pPr algn="r"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003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b" anchorCtr="0" compatLnSpc="1">
            <a:prstTxWarp prst="textNoShape">
              <a:avLst/>
            </a:prstTxWarp>
          </a:bodyPr>
          <a:lstStyle>
            <a:lvl1pPr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026" y="9372003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b" anchorCtr="0" compatLnSpc="1">
            <a:prstTxWarp prst="textNoShape">
              <a:avLst/>
            </a:prstTxWarp>
          </a:bodyPr>
          <a:lstStyle>
            <a:lvl1pPr algn="r"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fld id="{0F4608C3-247E-4635-8BAE-B5FA93B811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2743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t" anchorCtr="0" compatLnSpc="1">
            <a:prstTxWarp prst="textNoShape">
              <a:avLst/>
            </a:prstTxWarp>
          </a:bodyPr>
          <a:lstStyle>
            <a:lvl1pPr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026" y="0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t" anchorCtr="0" compatLnSpc="1">
            <a:prstTxWarp prst="textNoShape">
              <a:avLst/>
            </a:prstTxWarp>
          </a:bodyPr>
          <a:lstStyle>
            <a:lvl1pPr algn="r"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03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974" y="4686001"/>
            <a:ext cx="5389815" cy="443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003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b" anchorCtr="0" compatLnSpc="1">
            <a:prstTxWarp prst="textNoShape">
              <a:avLst/>
            </a:prstTxWarp>
          </a:bodyPr>
          <a:lstStyle>
            <a:lvl1pPr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026" y="9372003"/>
            <a:ext cx="2919233" cy="49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46" tIns="47423" rIns="94846" bIns="47423" numCol="1" anchor="b" anchorCtr="0" compatLnSpc="1">
            <a:prstTxWarp prst="textNoShape">
              <a:avLst/>
            </a:prstTxWarp>
          </a:bodyPr>
          <a:lstStyle>
            <a:lvl1pPr algn="r" defTabSz="948599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fld id="{29036281-236A-42D8-B491-3827BB72745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3042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6281-236A-42D8-B491-3827BB727456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512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6281-236A-42D8-B491-3827BB727456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766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6281-236A-42D8-B491-3827BB727456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4618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6281-236A-42D8-B491-3827BB727456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461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0512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100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4975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01EA43-0DA5-466F-800F-6AFC5D664C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3474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ED111D-D3F7-4C98-BBCF-BC230D8FBA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7278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B6F9F5-C511-46CA-9231-73FFD333CB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0635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678C6D-C28F-4EE5-A601-7B0EC73D66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32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82EDD0-AF1B-4DA5-94DB-CA81C4B462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19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FFCA21-DBD5-486C-A73A-0563B7EB88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0627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0387B8-89D5-4A63-8030-110C719E91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168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31F81D-DD67-4B4B-8769-9E339C66B0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435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7732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CD711B-9D69-46E6-8BDD-D927250DE0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8248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ACE00A-4A92-48B5-837E-65A16D69C4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92563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2DD890-9A91-4A12-B22F-B05A30F6FC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6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98E189-95D1-4AB4-A865-F741786F5A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509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5FF6E3-51B7-4A07-A8B9-C709CAADBF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728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F04211-0C0C-49AB-9F61-990364F17A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635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A210F7-3865-4B54-A8A4-38D65722ED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02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2CC1CA-339C-4230-96C0-B4A12DB3AF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656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4AF993-7E6C-4D07-A997-7D9121DF4C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71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B64DE6-3CFA-4A17-87BD-A3C827E6BB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172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1583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2580A3-577F-4433-960F-7DEA9BD506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2087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509BE8-9A07-4A23-8A4E-E263A82FBB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007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909E3B-8FB2-4998-BF7A-AD26527642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7892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5806D5-D779-4A17-9446-0881B85A10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5807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050" y="188913"/>
            <a:ext cx="9072563" cy="39528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7473950" y="6632575"/>
            <a:ext cx="2311400" cy="180975"/>
          </a:xfrm>
        </p:spPr>
        <p:txBody>
          <a:bodyPr/>
          <a:lstStyle>
            <a:lvl1pPr>
              <a:defRPr/>
            </a:lvl1pPr>
          </a:lstStyle>
          <a:p>
            <a:fld id="{5BBE8B18-AE21-4E57-B190-FB561F824A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065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039CAB-23CC-4F90-A870-F6CF08F50D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31420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567D7C-1048-4241-9211-9D2D3B0E64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3311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CD0340-6C06-451B-B062-23F1D82FC3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2909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0DF958-93B5-4E95-959E-4239C52DEC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8084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AC4F5D-045A-4FF1-93E1-3527F89CEA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637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4499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42D854-3E4F-4702-A5B1-8F2497CE39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81607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668981-0992-4935-AA56-ACB5A2EB8A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78318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7B9249-B7BC-4314-A79A-16FCFA8F0E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77251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E9D5F-12F1-4234-9E2A-19D3B790E2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8520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606C08-6228-4617-BB8A-45B929969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82202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B2DE46-6460-4976-874A-3F355A74CE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01376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20305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89153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2047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786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545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2721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34602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84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04570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20238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1854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35805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DB33C-1645-4D77-AF16-977950AEF1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34544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224BB8-E675-403C-8A04-717F2C3228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1161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C0F167-B2EF-4B55-8786-059D6AEAD4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22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0024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88A797-5FB6-43BB-9577-2974048474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24611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062CCA-BA7D-4D63-86DF-BC34E4D39E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28692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D947B5-2EF5-4180-A584-271EF75D07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0078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017E55-D514-4F4B-BB8D-8B9C3E6863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4341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43D123-A587-437D-A7E0-87A9376015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96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59CB67-D691-436E-BB71-58BDCBF013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64184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025D7F-F48C-44AF-9041-546982C9C4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69702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06F997-2AAC-4AC9-AE44-FE7AD44005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03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44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2526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3"/>
            <a:ext cx="90725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3"/>
            <a:ext cx="90725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3950" y="6632575"/>
            <a:ext cx="2311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F2D68285-4401-48FF-B393-0637B183C41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1892300" cy="6858000"/>
          </a:xfrm>
          <a:prstGeom prst="rect">
            <a:avLst/>
          </a:prstGeom>
          <a:solidFill>
            <a:srgbClr val="0071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ja-JP" altLang="en-US"/>
          </a:p>
        </p:txBody>
      </p:sp>
      <p:pic>
        <p:nvPicPr>
          <p:cNvPr id="7" name="Picture 19" descr="C:\Documents and Settings\HI.YASUKAWA\デスクトップ\ロゴデータ\qtnet_logo_03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24586" y="6280907"/>
            <a:ext cx="2970989" cy="573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3"/>
            <a:ext cx="90725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08784" y="6677025"/>
            <a:ext cx="2311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01816FB7-723F-4798-9ECD-2C7D5256FDC3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71013" name="Line 5"/>
          <p:cNvSpPr>
            <a:spLocks noChangeShapeType="1"/>
          </p:cNvSpPr>
          <p:nvPr/>
        </p:nvSpPr>
        <p:spPr bwMode="auto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  <p:pic>
        <p:nvPicPr>
          <p:cNvPr id="8" name="Picture 19" descr="C:\Documents and Settings\HI.YASUKAWA\デスクトップ\ロゴデータ\qtnet_logo_03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35359" y="6381328"/>
            <a:ext cx="2470641" cy="476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72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3"/>
            <a:ext cx="90725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3950" y="6632575"/>
            <a:ext cx="2311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12AE328E-8623-4938-B82E-9D613C945CC3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262" y="6381328"/>
            <a:ext cx="213042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 b="1">
          <a:solidFill>
            <a:srgbClr val="5F5F5F"/>
          </a:solidFill>
          <a:latin typeface="メイリオ" pitchFamily="50" charset="-128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3"/>
            <a:ext cx="90725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3950" y="6632575"/>
            <a:ext cx="2311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92C28449-20AE-4732-A31C-B6B06E3B9E0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pic>
        <p:nvPicPr>
          <p:cNvPr id="44039" name="Picture 7" descr="pd素材集#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6632575"/>
            <a:ext cx="1530350" cy="14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FFFFFF"/>
          </a:solidFill>
          <a:latin typeface="メイリオ" pitchFamily="50" charset="-128"/>
          <a:ea typeface="メイリオ" pitchFamily="50" charset="-128"/>
          <a:cs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08584" y="2996952"/>
            <a:ext cx="7585692" cy="1008062"/>
          </a:xfrm>
          <a:noFill/>
          <a:ln/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en-US" altLang="ja-JP" sz="2800" b="1" dirty="0" smtClean="0">
                <a:solidFill>
                  <a:srgbClr val="4D4D4D"/>
                </a:solidFill>
              </a:rPr>
              <a:t>Water Torture: </a:t>
            </a:r>
            <a:br>
              <a:rPr lang="en-US" altLang="ja-JP" sz="2800" b="1" dirty="0" smtClean="0">
                <a:solidFill>
                  <a:srgbClr val="4D4D4D"/>
                </a:solidFill>
              </a:rPr>
            </a:br>
            <a:r>
              <a:rPr lang="en-US" altLang="ja-JP" sz="2800" b="1" dirty="0" smtClean="0">
                <a:solidFill>
                  <a:srgbClr val="4D4D4D"/>
                </a:solidFill>
              </a:rPr>
              <a:t>A Slow Drip DNS </a:t>
            </a:r>
            <a:r>
              <a:rPr lang="en-US" altLang="ja-JP" sz="2800" b="1" dirty="0" err="1" smtClean="0">
                <a:solidFill>
                  <a:srgbClr val="4D4D4D"/>
                </a:solidFill>
              </a:rPr>
              <a:t>DDoS</a:t>
            </a:r>
            <a:r>
              <a:rPr lang="en-US" altLang="ja-JP" sz="2800" b="1" dirty="0" smtClean="0">
                <a:solidFill>
                  <a:srgbClr val="4D4D4D"/>
                </a:solidFill>
              </a:rPr>
              <a:t> Attack on </a:t>
            </a:r>
            <a:r>
              <a:rPr lang="en-US" altLang="ja-JP" sz="2800" b="1" dirty="0" err="1" smtClean="0">
                <a:solidFill>
                  <a:srgbClr val="4D4D4D"/>
                </a:solidFill>
              </a:rPr>
              <a:t>QTNet</a:t>
            </a:r>
            <a:endParaRPr lang="ja-JP" altLang="en-US" sz="2800" b="1" dirty="0">
              <a:solidFill>
                <a:srgbClr val="4D4D4D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64968" y="5733256"/>
            <a:ext cx="5025643" cy="89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800" b="1" dirty="0" smtClean="0"/>
              <a:t>Kei Nishida, Network Center</a:t>
            </a:r>
          </a:p>
          <a:p>
            <a:r>
              <a:rPr lang="en-US" altLang="ja-JP" sz="1800" b="1" dirty="0" smtClean="0"/>
              <a:t>Kyushu Telecommunication Network Co.,</a:t>
            </a:r>
            <a:r>
              <a:rPr lang="en-US" altLang="ja-JP" sz="1800" b="1" dirty="0" err="1" smtClean="0"/>
              <a:t>Inc</a:t>
            </a:r>
            <a:endParaRPr lang="ja-JP" altLang="en-US" sz="1800" dirty="0"/>
          </a:p>
        </p:txBody>
      </p:sp>
      <p:pic>
        <p:nvPicPr>
          <p:cNvPr id="6" name="Picture 2" descr="D:\Users\MO.ISHII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10" y="260648"/>
            <a:ext cx="16082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baseline="0" dirty="0" smtClean="0"/>
              <a:t> Case  –How</a:t>
            </a:r>
            <a:r>
              <a:rPr kumimoji="1" lang="en-US" altLang="ja-JP" dirty="0" smtClean="0"/>
              <a:t> to Block the Attack 1 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2520" y="836712"/>
            <a:ext cx="892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sz="1800" dirty="0">
                <a:latin typeface="メイリオ" panose="020B0604030504040204" pitchFamily="50" charset="-128"/>
              </a:rPr>
              <a:t>W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e </a:t>
            </a:r>
            <a:r>
              <a:rPr lang="en-US" altLang="ja-JP" sz="1800" dirty="0">
                <a:latin typeface="メイリオ" panose="020B0604030504040204" pitchFamily="50" charset="-128"/>
              </a:rPr>
              <a:t>put the 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zones </a:t>
            </a:r>
            <a:r>
              <a:rPr lang="en-US" altLang="ja-JP" sz="1800" dirty="0">
                <a:latin typeface="メイリオ" panose="020B0604030504040204" pitchFamily="50" charset="-128"/>
              </a:rPr>
              <a:t>which is target of attack 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on Cache </a:t>
            </a:r>
            <a:r>
              <a:rPr lang="en-US" altLang="ja-JP" sz="1800" dirty="0">
                <a:latin typeface="メイリオ" panose="020B0604030504040204" pitchFamily="50" charset="-128"/>
              </a:rPr>
              <a:t>DNS Servers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. Like this.</a:t>
            </a:r>
          </a:p>
        </p:txBody>
      </p:sp>
      <p:sp>
        <p:nvSpPr>
          <p:cNvPr id="3" name="メモ 2"/>
          <p:cNvSpPr/>
          <p:nvPr/>
        </p:nvSpPr>
        <p:spPr bwMode="auto">
          <a:xfrm>
            <a:off x="1841709" y="1484784"/>
            <a:ext cx="6219555" cy="2487822"/>
          </a:xfrm>
          <a:prstGeom prst="foldedCorne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400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</a:rPr>
              <a:t>$TTL 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xxxxxx</a:t>
            </a:r>
            <a:endParaRPr lang="en-US" altLang="ja-JP" sz="1200" dirty="0">
              <a:latin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@       IN      SOA     localhost.   localhost. (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                                     2014052900      ; Serial [</a:t>
            </a:r>
            <a:r>
              <a:rPr lang="en-US" altLang="ja-JP" sz="1200" dirty="0" err="1">
                <a:latin typeface="メイリオ" panose="020B0604030504040204" pitchFamily="50" charset="-128"/>
              </a:rPr>
              <a:t>yyyymmddhh</a:t>
            </a:r>
            <a:r>
              <a:rPr lang="en-US" altLang="ja-JP" sz="1200" dirty="0">
                <a:latin typeface="メイリオ" panose="020B0604030504040204" pitchFamily="50" charset="-128"/>
              </a:rPr>
              <a:t>]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                                     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xxh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              </a:t>
            </a:r>
            <a:r>
              <a:rPr lang="en-US" altLang="ja-JP" sz="1200" dirty="0">
                <a:latin typeface="メイリオ" panose="020B0604030504040204" pitchFamily="50" charset="-128"/>
              </a:rPr>
              <a:t>;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Refresh[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xxh</a:t>
            </a:r>
            <a:r>
              <a:rPr lang="en-US" altLang="ja-JP" sz="1200" dirty="0">
                <a:latin typeface="メイリオ" panose="020B0604030504040204" pitchFamily="50" charset="-128"/>
              </a:rPr>
              <a:t>]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                                     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xxh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              </a:t>
            </a:r>
            <a:r>
              <a:rPr lang="en-US" altLang="ja-JP" sz="1200" dirty="0">
                <a:latin typeface="メイリオ" panose="020B0604030504040204" pitchFamily="50" charset="-128"/>
              </a:rPr>
              <a:t>; Retry 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[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xxh</a:t>
            </a:r>
            <a:r>
              <a:rPr lang="en-US" altLang="ja-JP" sz="1200" dirty="0">
                <a:latin typeface="メイリオ" panose="020B0604030504040204" pitchFamily="50" charset="-128"/>
              </a:rPr>
              <a:t>]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                                     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xxd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              </a:t>
            </a:r>
            <a:r>
              <a:rPr lang="en-US" altLang="ja-JP" sz="1200" dirty="0">
                <a:latin typeface="メイリオ" panose="020B0604030504040204" pitchFamily="50" charset="-128"/>
              </a:rPr>
              <a:t>; Expire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[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xxd</a:t>
            </a:r>
            <a:r>
              <a:rPr lang="en-US" altLang="ja-JP" sz="1200" dirty="0">
                <a:latin typeface="メイリオ" panose="020B0604030504040204" pitchFamily="50" charset="-128"/>
              </a:rPr>
              <a:t>]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                                     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xxd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1200" dirty="0">
                <a:latin typeface="メイリオ" panose="020B0604030504040204" pitchFamily="50" charset="-128"/>
              </a:rPr>
              <a:t>)            ;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Minimum[</a:t>
            </a:r>
            <a:r>
              <a:rPr lang="en-US" altLang="ja-JP" sz="1200" dirty="0" err="1" smtClean="0">
                <a:latin typeface="メイリオ" panose="020B0604030504040204" pitchFamily="50" charset="-128"/>
              </a:rPr>
              <a:t>xxd</a:t>
            </a:r>
            <a:r>
              <a:rPr lang="en-US" altLang="ja-JP" sz="1200" dirty="0">
                <a:latin typeface="メイリオ" panose="020B0604030504040204" pitchFamily="50" charset="-128"/>
              </a:rPr>
              <a:t>]</a:t>
            </a:r>
          </a:p>
          <a:p>
            <a:r>
              <a:rPr lang="en-US" altLang="ja-JP" sz="1200" dirty="0">
                <a:latin typeface="メイリオ" panose="020B0604030504040204" pitchFamily="50" charset="-128"/>
              </a:rPr>
              <a:t>          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IN      </a:t>
            </a:r>
            <a:r>
              <a:rPr lang="en-US" altLang="ja-JP" sz="1200" dirty="0">
                <a:latin typeface="メイリオ" panose="020B0604030504040204" pitchFamily="50" charset="-128"/>
              </a:rPr>
              <a:t>NS      localhost.</a:t>
            </a:r>
          </a:p>
          <a:p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rgbClr val="4D4D4D"/>
              </a:solidFill>
              <a:effectLst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31007" y="4149080"/>
            <a:ext cx="8640960" cy="222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latin typeface="メイリオ" panose="020B0604030504040204" pitchFamily="50" charset="-128"/>
              </a:rPr>
              <a:t>Cache DNS Server </a:t>
            </a:r>
            <a:r>
              <a:rPr lang="en-US" altLang="ja-JP" sz="1800" dirty="0" smtClean="0">
                <a:solidFill>
                  <a:srgbClr val="0071BC"/>
                </a:solidFill>
                <a:latin typeface="メイリオ" panose="020B0604030504040204" pitchFamily="50" charset="-128"/>
              </a:rPr>
              <a:t>could reply “NXDOMAIN” without contacting to Authoritative  DNS Server.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 However,…</a:t>
            </a:r>
          </a:p>
          <a:p>
            <a:pPr marL="800100" lvl="1" indent="-342900">
              <a:lnSpc>
                <a:spcPct val="150000"/>
              </a:lnSpc>
              <a:buClr>
                <a:srgbClr val="4D4D4D"/>
              </a:buClr>
              <a:buFont typeface="Wingdings" panose="05000000000000000000" pitchFamily="2" charset="2"/>
              <a:buChar char="Ø"/>
            </a:pPr>
            <a:r>
              <a:rPr lang="en-US" altLang="ja-JP" sz="1800" dirty="0">
                <a:latin typeface="メイリオ" panose="020B0604030504040204" pitchFamily="50" charset="-128"/>
              </a:rPr>
              <a:t>The zone of target was changed frequently.</a:t>
            </a:r>
          </a:p>
          <a:p>
            <a:pPr marL="742950" lvl="1" indent="-285750">
              <a:lnSpc>
                <a:spcPct val="150000"/>
              </a:lnSpc>
              <a:buClr>
                <a:srgbClr val="4D4D4D"/>
              </a:buClr>
              <a:buFont typeface="Wingdings" panose="05000000000000000000" pitchFamily="2" charset="2"/>
              <a:buChar char="Ø"/>
            </a:pPr>
            <a:r>
              <a:rPr lang="en-US" altLang="ja-JP" sz="1800" dirty="0">
                <a:latin typeface="メイリオ" panose="020B0604030504040204" pitchFamily="50" charset="-128"/>
              </a:rPr>
              <a:t>Our operators had to </a:t>
            </a:r>
            <a:r>
              <a:rPr lang="en-US" altLang="ja-JP" sz="1800" dirty="0">
                <a:solidFill>
                  <a:srgbClr val="E03253"/>
                </a:solidFill>
                <a:latin typeface="メイリオ" panose="020B0604030504040204" pitchFamily="50" charset="-128"/>
              </a:rPr>
              <a:t>monitor the attack and put the zones manually 24 hours a day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.</a:t>
            </a:r>
            <a:endParaRPr lang="en-US" altLang="ja-JP" sz="18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23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baseline="0" dirty="0" smtClean="0"/>
              <a:t> Case  –How</a:t>
            </a:r>
            <a:r>
              <a:rPr kumimoji="1" lang="en-US" altLang="ja-JP" dirty="0" smtClean="0"/>
              <a:t> to Block the Attack 2 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88504" y="692696"/>
            <a:ext cx="9073008" cy="1818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We use the </a:t>
            </a:r>
            <a:r>
              <a:rPr lang="en-US" altLang="ja-JP" sz="1600" dirty="0" err="1" smtClean="0">
                <a:latin typeface="メイリオ" panose="020B0604030504040204" pitchFamily="50" charset="-128"/>
              </a:rPr>
              <a:t>iptables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 module (</a:t>
            </a:r>
            <a:r>
              <a:rPr lang="en-US" altLang="ja-JP" sz="1600" dirty="0" err="1" smtClean="0">
                <a:latin typeface="メイリオ" panose="020B0604030504040204" pitchFamily="50" charset="-128"/>
              </a:rPr>
              <a:t>hashlimit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) on Cache </a:t>
            </a:r>
            <a:r>
              <a:rPr lang="en-US" altLang="ja-JP" sz="1600" dirty="0">
                <a:latin typeface="メイリオ" panose="020B0604030504040204" pitchFamily="50" charset="-128"/>
              </a:rPr>
              <a:t>DNS Servers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. </a:t>
            </a:r>
          </a:p>
          <a:p>
            <a:pPr marL="800100" lvl="1" indent="-342900">
              <a:lnSpc>
                <a:spcPct val="150000"/>
              </a:lnSpc>
              <a:buClr>
                <a:srgbClr val="4D4D4D"/>
              </a:buClr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The packets </a:t>
            </a:r>
            <a:r>
              <a:rPr lang="en-US" altLang="ja-JP" sz="1400" dirty="0">
                <a:solidFill>
                  <a:srgbClr val="E03253"/>
                </a:solidFill>
                <a:latin typeface="メイリオ" panose="020B0604030504040204" pitchFamily="50" charset="-128"/>
              </a:rPr>
              <a:t>to the same </a:t>
            </a: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authoritative </a:t>
            </a:r>
            <a:r>
              <a:rPr lang="en-US" altLang="ja-JP" sz="1400" dirty="0">
                <a:solidFill>
                  <a:srgbClr val="E03253"/>
                </a:solidFill>
                <a:latin typeface="メイリオ" panose="020B0604030504040204" pitchFamily="50" charset="-128"/>
              </a:rPr>
              <a:t>DNS server from the cache </a:t>
            </a: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DNS Server, </a:t>
            </a:r>
            <a:r>
              <a:rPr lang="en-US" altLang="ja-JP" sz="1400" dirty="0">
                <a:solidFill>
                  <a:srgbClr val="E03253"/>
                </a:solidFill>
                <a:latin typeface="メイリオ" panose="020B0604030504040204" pitchFamily="50" charset="-128"/>
              </a:rPr>
              <a:t>setting a certain </a:t>
            </a: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threshold 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by </a:t>
            </a:r>
            <a:r>
              <a:rPr lang="en-US" altLang="ja-JP" sz="1400" dirty="0" err="1" smtClean="0">
                <a:latin typeface="メイリオ" panose="020B0604030504040204" pitchFamily="50" charset="-128"/>
              </a:rPr>
              <a:t>hashlimit</a:t>
            </a:r>
            <a:r>
              <a:rPr lang="en-US" altLang="ja-JP" sz="1400" dirty="0">
                <a:latin typeface="メイリオ" panose="020B0604030504040204" pitchFamily="50" charset="-128"/>
              </a:rPr>
              <a:t>.</a:t>
            </a:r>
            <a:endParaRPr lang="en-US" altLang="ja-JP" sz="1400" dirty="0" smtClean="0">
              <a:latin typeface="メイリオ" panose="020B0604030504040204" pitchFamily="50" charset="-128"/>
            </a:endParaRPr>
          </a:p>
          <a:p>
            <a:pPr marL="800100" lvl="1" indent="-342900">
              <a:lnSpc>
                <a:spcPct val="150000"/>
              </a:lnSpc>
              <a:buClr>
                <a:srgbClr val="4D4D4D"/>
              </a:buClr>
              <a:buFont typeface="Wingdings" panose="05000000000000000000" pitchFamily="2" charset="2"/>
              <a:buChar char="Ø"/>
            </a:pPr>
            <a:r>
              <a:rPr lang="en-US" altLang="ja-JP" sz="1400" dirty="0">
                <a:latin typeface="メイリオ" panose="020B0604030504040204" pitchFamily="50" charset="-128"/>
              </a:rPr>
              <a:t>T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he packets which are over the limits are rejected with </a:t>
            </a:r>
            <a:r>
              <a:rPr lang="en-US" altLang="ja-JP" sz="1400" dirty="0" err="1" smtClean="0">
                <a:latin typeface="メイリオ" panose="020B0604030504040204" pitchFamily="50" charset="-128"/>
              </a:rPr>
              <a:t>icmp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-port-unreachable message. </a:t>
            </a:r>
          </a:p>
          <a:p>
            <a:pPr lvl="1">
              <a:lnSpc>
                <a:spcPct val="150000"/>
              </a:lnSpc>
              <a:buClr>
                <a:srgbClr val="4D4D4D"/>
              </a:buClr>
            </a:pPr>
            <a:r>
              <a:rPr lang="en-US" altLang="ja-JP" sz="1400" dirty="0">
                <a:latin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     So, Cache DNS Server </a:t>
            </a: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can reply “SERVFAIL” </a:t>
            </a:r>
            <a:r>
              <a:rPr lang="en-US" altLang="ja-JP" sz="1400" dirty="0">
                <a:solidFill>
                  <a:srgbClr val="E03253"/>
                </a:solidFill>
                <a:latin typeface="メイリオ" panose="020B0604030504040204" pitchFamily="50" charset="-128"/>
              </a:rPr>
              <a:t>without contacting to Authoritative  DNS Server.</a:t>
            </a:r>
            <a:r>
              <a:rPr lang="en-US" altLang="ja-JP" sz="14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68268" y="6340039"/>
            <a:ext cx="1459310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err="1" smtClean="0">
                <a:latin typeface="メイリオ" panose="020B0604030504040204" pitchFamily="50" charset="-128"/>
              </a:rPr>
              <a:t>Iptables</a:t>
            </a:r>
            <a:r>
              <a:rPr lang="en-US" altLang="ja-JP" sz="11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1100" dirty="0">
                <a:latin typeface="メイリオ" panose="020B0604030504040204" pitchFamily="50" charset="-128"/>
              </a:rPr>
              <a:t>Overview</a:t>
            </a:r>
            <a:endParaRPr kumimoji="1" lang="ja-JP" altLang="en-US" sz="1100" dirty="0">
              <a:latin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912" y="2557577"/>
            <a:ext cx="6480720" cy="378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45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 – Additional measures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2520" y="1052736"/>
            <a:ext cx="9001000" cy="269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The </a:t>
            </a:r>
            <a:r>
              <a:rPr lang="en-US" altLang="ja-JP" dirty="0" smtClean="0">
                <a:latin typeface="メイリオ" panose="020B0604030504040204" pitchFamily="50" charset="-128"/>
              </a:rPr>
              <a:t>fundamental problems are </a:t>
            </a:r>
            <a:r>
              <a:rPr lang="en-US" altLang="ja-JP" dirty="0" smtClean="0">
                <a:latin typeface="メイリオ" panose="020B0604030504040204" pitchFamily="50" charset="-128"/>
              </a:rPr>
              <a:t>open resolvers and traffic from the botnets.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>
                <a:latin typeface="メイリオ" panose="020B0604030504040204" pitchFamily="50" charset="-128"/>
              </a:rPr>
              <a:t>W</a:t>
            </a:r>
            <a:r>
              <a:rPr lang="en-US" altLang="ja-JP" dirty="0" smtClean="0">
                <a:latin typeface="メイリオ" panose="020B0604030504040204" pitchFamily="50" charset="-128"/>
              </a:rPr>
              <a:t>e are asking customers to update their broadband router’s  firmware(so as not be open resolvers).</a:t>
            </a:r>
          </a:p>
        </p:txBody>
      </p:sp>
    </p:spTree>
    <p:extLst>
      <p:ext uri="{BB962C8B-B14F-4D97-AF65-F5344CB8AC3E}">
        <p14:creationId xmlns:p14="http://schemas.microsoft.com/office/powerpoint/2010/main" val="608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 – Additional measures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>
          <a:xfrm>
            <a:off x="3008784" y="6677025"/>
            <a:ext cx="2311400" cy="180975"/>
          </a:xfrm>
        </p:spPr>
        <p:txBody>
          <a:bodyPr/>
          <a:lstStyle/>
          <a:p>
            <a:fld id="{D0A210F7-3865-4B54-A8A4-38D65722ED80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3675" y="692696"/>
            <a:ext cx="9001000" cy="164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We think IP53B.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メイリオ" panose="020B0604030504040204" pitchFamily="50" charset="-128"/>
              </a:rPr>
              <a:t>Block the destination port </a:t>
            </a:r>
            <a:r>
              <a:rPr lang="en-US" altLang="ja-JP" dirty="0" smtClean="0">
                <a:latin typeface="メイリオ" panose="020B0604030504040204" pitchFamily="50" charset="-128"/>
              </a:rPr>
              <a:t>53(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udp</a:t>
            </a:r>
            <a:r>
              <a:rPr lang="en-US" altLang="ja-JP" dirty="0" smtClean="0">
                <a:latin typeface="メイリオ" panose="020B0604030504040204" pitchFamily="50" charset="-128"/>
              </a:rPr>
              <a:t>) </a:t>
            </a:r>
            <a:r>
              <a:rPr lang="en-US" altLang="ja-JP" dirty="0" smtClean="0">
                <a:latin typeface="メイリオ" panose="020B0604030504040204" pitchFamily="50" charset="-128"/>
              </a:rPr>
              <a:t>traffic from the internet to 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QTNet</a:t>
            </a:r>
            <a:r>
              <a:rPr lang="en-US" altLang="ja-JP" dirty="0" smtClean="0">
                <a:latin typeface="メイリオ" panose="020B0604030504040204" pitchFamily="50" charset="-128"/>
              </a:rPr>
              <a:t> customer(dynamic 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ip</a:t>
            </a:r>
            <a:r>
              <a:rPr lang="en-US" altLang="ja-JP" dirty="0" smtClean="0">
                <a:latin typeface="メイリオ" panose="020B0604030504040204" pitchFamily="50" charset="-128"/>
              </a:rPr>
              <a:t> address only).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2" y="2276872"/>
            <a:ext cx="6120680" cy="4348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40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2520" y="1124744"/>
            <a:ext cx="8640960" cy="514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err="1" smtClean="0">
                <a:latin typeface="メイリオ" panose="020B0604030504040204" pitchFamily="50" charset="-128"/>
              </a:rPr>
              <a:t>QTNet</a:t>
            </a:r>
            <a:r>
              <a:rPr lang="en-US" altLang="ja-JP" dirty="0" smtClean="0">
                <a:latin typeface="メイリオ" panose="020B0604030504040204" pitchFamily="50" charset="-128"/>
              </a:rPr>
              <a:t> could </a:t>
            </a:r>
            <a:r>
              <a:rPr lang="en-US" altLang="ja-JP" dirty="0">
                <a:latin typeface="メイリオ" panose="020B0604030504040204" pitchFamily="50" charset="-128"/>
              </a:rPr>
              <a:t>block </a:t>
            </a:r>
            <a:r>
              <a:rPr lang="en-US" altLang="ja-JP" dirty="0" smtClean="0">
                <a:latin typeface="メイリオ" panose="020B0604030504040204" pitchFamily="50" charset="-128"/>
              </a:rPr>
              <a:t>“Water </a:t>
            </a:r>
            <a:r>
              <a:rPr lang="en-US" altLang="ja-JP" dirty="0">
                <a:latin typeface="メイリオ" panose="020B0604030504040204" pitchFamily="50" charset="-128"/>
              </a:rPr>
              <a:t>Torture: A Slow Drip DNS </a:t>
            </a:r>
            <a:r>
              <a:rPr lang="en-US" altLang="ja-JP" dirty="0" err="1">
                <a:latin typeface="メイリオ" panose="020B0604030504040204" pitchFamily="50" charset="-128"/>
              </a:rPr>
              <a:t>DDoS</a:t>
            </a:r>
            <a:r>
              <a:rPr lang="en-US" altLang="ja-JP" dirty="0">
                <a:latin typeface="メイリオ" panose="020B0604030504040204" pitchFamily="50" charset="-128"/>
              </a:rPr>
              <a:t> Attack </a:t>
            </a:r>
            <a:r>
              <a:rPr lang="en-US" altLang="ja-JP" dirty="0" smtClean="0">
                <a:latin typeface="メイリオ" panose="020B0604030504040204" pitchFamily="50" charset="-128"/>
              </a:rPr>
              <a:t>“ by 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iptables</a:t>
            </a:r>
            <a:r>
              <a:rPr lang="en-US" altLang="ja-JP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hashlimit</a:t>
            </a:r>
            <a:r>
              <a:rPr lang="en-US" altLang="ja-JP" dirty="0" smtClean="0">
                <a:latin typeface="メイリオ" panose="020B0604030504040204" pitchFamily="50" charset="-128"/>
              </a:rPr>
              <a:t> module.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+mj-ea"/>
                <a:ea typeface="+mj-ea"/>
              </a:rPr>
              <a:t>Operation </a:t>
            </a:r>
            <a:r>
              <a:rPr lang="en-US" altLang="ja-JP" dirty="0">
                <a:latin typeface="+mj-ea"/>
                <a:ea typeface="+mj-ea"/>
              </a:rPr>
              <a:t>of "</a:t>
            </a:r>
            <a:r>
              <a:rPr lang="en-US" altLang="ja-JP" dirty="0" smtClean="0">
                <a:latin typeface="+mj-ea"/>
                <a:ea typeface="+mj-ea"/>
              </a:rPr>
              <a:t>allow </a:t>
            </a:r>
            <a:r>
              <a:rPr lang="en-US" altLang="ja-JP" dirty="0">
                <a:latin typeface="+mj-ea"/>
                <a:ea typeface="+mj-ea"/>
              </a:rPr>
              <a:t>list" is </a:t>
            </a:r>
            <a:r>
              <a:rPr lang="en-US" altLang="ja-JP" dirty="0" smtClean="0">
                <a:latin typeface="+mj-ea"/>
                <a:ea typeface="+mj-ea"/>
              </a:rPr>
              <a:t>necessary.</a:t>
            </a:r>
          </a:p>
          <a:p>
            <a:pPr lvl="1">
              <a:lnSpc>
                <a:spcPct val="150000"/>
              </a:lnSpc>
            </a:pPr>
            <a:endParaRPr lang="en-US" altLang="ja-JP" sz="180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The </a:t>
            </a:r>
            <a:r>
              <a:rPr lang="en-US" altLang="ja-JP" dirty="0" smtClean="0">
                <a:latin typeface="メイリオ" panose="020B0604030504040204" pitchFamily="50" charset="-128"/>
              </a:rPr>
              <a:t>fundamental</a:t>
            </a:r>
            <a:r>
              <a:rPr lang="en-US" altLang="ja-JP" dirty="0" smtClean="0">
                <a:latin typeface="メイリオ" panose="020B0604030504040204" pitchFamily="50" charset="-128"/>
              </a:rPr>
              <a:t> problems are </a:t>
            </a:r>
            <a:r>
              <a:rPr lang="en-US" altLang="ja-JP" dirty="0" smtClean="0">
                <a:latin typeface="メイリオ" panose="020B0604030504040204" pitchFamily="50" charset="-128"/>
              </a:rPr>
              <a:t>open resolvers and traffic from the botnets. </a:t>
            </a:r>
          </a:p>
          <a:p>
            <a:pPr>
              <a:lnSpc>
                <a:spcPct val="150000"/>
              </a:lnSpc>
            </a:pPr>
            <a:endParaRPr lang="en-US" altLang="ja-JP" sz="180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Some vendors have released the DNS </a:t>
            </a:r>
            <a:r>
              <a:rPr lang="en-US" altLang="ja-JP" dirty="0">
                <a:latin typeface="メイリオ" panose="020B0604030504040204" pitchFamily="50" charset="-128"/>
              </a:rPr>
              <a:t>protocol base </a:t>
            </a:r>
            <a:r>
              <a:rPr lang="en-US" altLang="ja-JP" dirty="0" smtClean="0">
                <a:latin typeface="メイリオ" panose="020B0604030504040204" pitchFamily="50" charset="-128"/>
              </a:rPr>
              <a:t>block functions, </a:t>
            </a:r>
            <a:r>
              <a:rPr lang="en-US" altLang="ja-JP" dirty="0">
                <a:latin typeface="メイリオ" panose="020B0604030504040204" pitchFamily="50" charset="-128"/>
              </a:rPr>
              <a:t>not Layer-3 base block</a:t>
            </a:r>
            <a:r>
              <a:rPr lang="en-US" altLang="ja-JP" dirty="0" smtClean="0">
                <a:latin typeface="メイリオ" panose="020B0604030504040204" pitchFamily="50" charset="-128"/>
              </a:rPr>
              <a:t>. We are expecting that these functions goes well.</a:t>
            </a:r>
          </a:p>
        </p:txBody>
      </p:sp>
    </p:spTree>
    <p:extLst>
      <p:ext uri="{BB962C8B-B14F-4D97-AF65-F5344CB8AC3E}">
        <p14:creationId xmlns:p14="http://schemas.microsoft.com/office/powerpoint/2010/main" val="17797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2520" y="1268760"/>
            <a:ext cx="9001000" cy="272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メイリオ" panose="020B0604030504040204" pitchFamily="50" charset="-128"/>
              </a:rPr>
              <a:t>Yasuhiro Orange </a:t>
            </a:r>
            <a:r>
              <a:rPr lang="en-US" altLang="ja-JP" sz="2000" dirty="0" err="1" smtClean="0">
                <a:latin typeface="メイリオ" panose="020B0604030504040204" pitchFamily="50" charset="-128"/>
              </a:rPr>
              <a:t>Morishita@JPRS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:</a:t>
            </a:r>
            <a:r>
              <a:rPr lang="ja-JP" altLang="en-US" sz="20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About Water Torture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http://2014.seccon.jp/dns/dns_water_torture.pdf (accessed Jun 7</a:t>
            </a:r>
            <a:r>
              <a:rPr lang="en-US" altLang="ja-JP" sz="1600" baseline="30000" dirty="0" smtClean="0">
                <a:latin typeface="メイリオ" panose="020B0604030504040204" pitchFamily="50" charset="-128"/>
              </a:rPr>
              <a:t>th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 2015)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ja-JP" sz="160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メイリオ" panose="020B0604030504040204" pitchFamily="50" charset="-128"/>
              </a:rPr>
              <a:t>SECURE64 BLOG 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-Water </a:t>
            </a:r>
            <a:r>
              <a:rPr lang="en-US" altLang="ja-JP" sz="2000" dirty="0">
                <a:latin typeface="メイリオ" panose="020B0604030504040204" pitchFamily="50" charset="-128"/>
              </a:rPr>
              <a:t>Torture: A Slow Drip DNS </a:t>
            </a:r>
            <a:r>
              <a:rPr lang="en-US" altLang="ja-JP" sz="2000" dirty="0" err="1">
                <a:latin typeface="メイリオ" panose="020B0604030504040204" pitchFamily="50" charset="-128"/>
              </a:rPr>
              <a:t>DDoS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Attack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https</a:t>
            </a:r>
            <a:r>
              <a:rPr lang="en-US" altLang="ja-JP" sz="1600" dirty="0">
                <a:latin typeface="メイリオ" panose="020B0604030504040204" pitchFamily="50" charset="-128"/>
              </a:rPr>
              <a:t>://blog.secure64.com/?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p=377</a:t>
            </a:r>
            <a:r>
              <a:rPr lang="en-US" altLang="ja-JP" sz="1600" dirty="0">
                <a:latin typeface="メイリオ" panose="020B0604030504040204" pitchFamily="50" charset="-128"/>
              </a:rPr>
              <a:t> (accessed Jun 7</a:t>
            </a:r>
            <a:r>
              <a:rPr lang="en-US" altLang="ja-JP" sz="1600" baseline="30000" dirty="0">
                <a:latin typeface="メイリオ" panose="020B0604030504040204" pitchFamily="50" charset="-128"/>
              </a:rPr>
              <a:t>th</a:t>
            </a:r>
            <a:r>
              <a:rPr lang="en-US" altLang="ja-JP" sz="1600" dirty="0">
                <a:latin typeface="メイリオ" panose="020B0604030504040204" pitchFamily="50" charset="-128"/>
              </a:rPr>
              <a:t> 2015)</a:t>
            </a:r>
            <a:endParaRPr lang="en-US" altLang="ja-JP" sz="1600" dirty="0" smtClean="0">
              <a:latin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dirty="0" smtClean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05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/>
              <a:t>　</a:t>
            </a:r>
          </a:p>
        </p:txBody>
      </p:sp>
      <p:pic>
        <p:nvPicPr>
          <p:cNvPr id="4" name="Picture 2" descr="D:\Users\MO.ISHII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10" y="260648"/>
            <a:ext cx="16082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72680" y="3080821"/>
            <a:ext cx="5904656" cy="1008062"/>
          </a:xfrm>
          <a:prstGeom prst="rect">
            <a:avLst/>
          </a:prstGeom>
          <a:noFill/>
          <a:ln/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5F5F5F"/>
                </a:solidFill>
                <a:latin typeface="メイリオ" pitchFamily="50" charset="-128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7200" kern="0" dirty="0" smtClean="0">
                <a:solidFill>
                  <a:srgbClr val="4D4D4D"/>
                </a:solidFill>
              </a:rPr>
              <a:t>Thank you!</a:t>
            </a:r>
            <a:endParaRPr lang="ja-JP" altLang="en-US" sz="7200" kern="0" dirty="0">
              <a:solidFill>
                <a:srgbClr val="4D4D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5BEF9-354A-4E25-858C-6979E98C939C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 altLang="ja-JP" dirty="0" smtClean="0"/>
              <a:t>About </a:t>
            </a:r>
            <a:r>
              <a:rPr lang="en-US" altLang="ja-JP" dirty="0" err="1" smtClean="0"/>
              <a:t>QTNet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6496" y="908720"/>
            <a:ext cx="8640960" cy="439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Company Name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1800" b="1" u="sng" dirty="0">
                <a:latin typeface="メイリオ" panose="020B0604030504040204" pitchFamily="50" charset="-128"/>
              </a:rPr>
              <a:t>K</a:t>
            </a:r>
            <a:r>
              <a:rPr lang="en-US" altLang="ja-JP" sz="1800" u="sng" dirty="0">
                <a:latin typeface="メイリオ" panose="020B0604030504040204" pitchFamily="50" charset="-128"/>
              </a:rPr>
              <a:t>yu</a:t>
            </a:r>
            <a:r>
              <a:rPr lang="en-US" altLang="ja-JP" sz="1800" dirty="0">
                <a:latin typeface="メイリオ" panose="020B0604030504040204" pitchFamily="50" charset="-128"/>
              </a:rPr>
              <a:t>shu </a:t>
            </a:r>
            <a:r>
              <a:rPr lang="en-US" altLang="ja-JP" sz="1800" b="1" dirty="0">
                <a:latin typeface="メイリオ" panose="020B0604030504040204" pitchFamily="50" charset="-128"/>
              </a:rPr>
              <a:t>T</a:t>
            </a:r>
            <a:r>
              <a:rPr lang="en-US" altLang="ja-JP" sz="1800" dirty="0">
                <a:latin typeface="メイリオ" panose="020B0604030504040204" pitchFamily="50" charset="-128"/>
              </a:rPr>
              <a:t>elecommunication </a:t>
            </a:r>
            <a:r>
              <a:rPr lang="en-US" altLang="ja-JP" sz="1800" b="1" dirty="0">
                <a:latin typeface="メイリオ" panose="020B0604030504040204" pitchFamily="50" charset="-128"/>
              </a:rPr>
              <a:t>Net</a:t>
            </a:r>
            <a:r>
              <a:rPr lang="en-US" altLang="ja-JP" sz="1800" dirty="0">
                <a:latin typeface="メイリオ" panose="020B0604030504040204" pitchFamily="50" charset="-128"/>
              </a:rPr>
              <a:t>work Co., Inc.  (</a:t>
            </a:r>
            <a:r>
              <a:rPr lang="en-US" altLang="ja-JP" sz="1800" dirty="0" err="1">
                <a:latin typeface="メイリオ" panose="020B0604030504040204" pitchFamily="50" charset="-128"/>
              </a:rPr>
              <a:t>QTNet</a:t>
            </a:r>
            <a:r>
              <a:rPr lang="en-US" altLang="ja-JP" sz="1800" dirty="0">
                <a:latin typeface="メイリオ" panose="020B0604030504040204" pitchFamily="50" charset="-128"/>
              </a:rPr>
              <a:t>, for short</a:t>
            </a:r>
            <a:r>
              <a:rPr lang="en-US" altLang="ja-JP" sz="1800" dirty="0" smtClean="0">
                <a:latin typeface="メイリオ" panose="020B0604030504040204" pitchFamily="50" charset="-128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ja-JP" sz="1800" dirty="0">
              <a:latin typeface="メイリオ" panose="020B0604030504040204" pitchFamily="50" charset="-128"/>
              <a:ea typeface="HGP創英角ｺﾞｼｯｸUB" pitchFamily="50" charset="-128"/>
            </a:endParaRP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ja-JP" sz="1800" dirty="0" err="1" smtClean="0">
                <a:latin typeface="メイリオ" panose="020B0604030504040204" pitchFamily="50" charset="-128"/>
                <a:ea typeface="HGP創英角ｺﾞｼｯｸUB" pitchFamily="50" charset="-128"/>
              </a:rPr>
              <a:t>Telecommunicasions</a:t>
            </a:r>
            <a:r>
              <a:rPr lang="en-US" altLang="ja-JP" sz="1800" dirty="0" smtClean="0">
                <a:latin typeface="メイリオ" panose="020B0604030504040204" pitchFamily="50" charset="-128"/>
                <a:ea typeface="HGP創英角ｺﾞｼｯｸUB" pitchFamily="50" charset="-128"/>
              </a:rPr>
              <a:t> carrier in Kyushu , Japan</a:t>
            </a:r>
            <a:r>
              <a:rPr lang="en-US" altLang="ja-JP" sz="1800" dirty="0" smtClean="0">
                <a:latin typeface="Tahoma" pitchFamily="34" charset="0"/>
                <a:ea typeface="HGP創英角ｺﾞｼｯｸUB" pitchFamily="50" charset="-128"/>
              </a:rPr>
              <a:t> </a:t>
            </a:r>
          </a:p>
          <a:p>
            <a:pPr lvl="1">
              <a:lnSpc>
                <a:spcPct val="150000"/>
              </a:lnSpc>
            </a:pPr>
            <a:endParaRPr lang="en-US" altLang="ja-JP" sz="160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Services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Wide-Area Ethernet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FTTH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ja-JP" sz="1800" dirty="0" smtClean="0">
                <a:latin typeface="メイリオ" panose="020B0604030504040204" pitchFamily="50" charset="-128"/>
              </a:rPr>
              <a:t>Internet </a:t>
            </a:r>
            <a:r>
              <a:rPr lang="en-US" altLang="ja-JP" sz="1800" dirty="0" err="1" smtClean="0">
                <a:latin typeface="メイリオ" panose="020B0604030504040204" pitchFamily="50" charset="-128"/>
              </a:rPr>
              <a:t>Access,VoIP,TV</a:t>
            </a:r>
            <a:endParaRPr lang="en-US" altLang="ja-JP" sz="1800" dirty="0" smtClean="0">
              <a:latin typeface="メイリオ" panose="020B0604030504040204" pitchFamily="50" charset="-128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968" y="2420888"/>
            <a:ext cx="5104594" cy="406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352600" y="1759169"/>
            <a:ext cx="1224136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latin typeface="メイリオ" panose="020B0604030504040204" pitchFamily="50" charset="-128"/>
              </a:rPr>
              <a:t>Q</a:t>
            </a:r>
            <a:endParaRPr kumimoji="1" lang="ja-JP" altLang="en-US" sz="1800" b="1" dirty="0">
              <a:latin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5BEF9-354A-4E25-858C-6979E98C939C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 altLang="ja-JP" dirty="0" smtClean="0"/>
              <a:t>What is Water Torture?</a:t>
            </a:r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2520" y="764704"/>
            <a:ext cx="9073008" cy="376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A type of </a:t>
            </a:r>
            <a:r>
              <a:rPr lang="en-US" altLang="ja-JP" sz="2000" dirty="0" smtClean="0">
                <a:solidFill>
                  <a:srgbClr val="0071BC"/>
                </a:solidFill>
                <a:latin typeface="メイリオ" panose="020B0604030504040204" pitchFamily="50" charset="-128"/>
              </a:rPr>
              <a:t>Distributed</a:t>
            </a:r>
            <a:r>
              <a:rPr lang="ja-JP" altLang="en-US" sz="2000" dirty="0">
                <a:solidFill>
                  <a:srgbClr val="0071BC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sz="2000" dirty="0" smtClean="0">
                <a:solidFill>
                  <a:srgbClr val="0071BC"/>
                </a:solidFill>
                <a:latin typeface="メイリオ" panose="020B0604030504040204" pitchFamily="50" charset="-128"/>
              </a:rPr>
              <a:t>denial-of-service attack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 to DNS Servers.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05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0071BC"/>
                </a:solidFill>
                <a:latin typeface="メイリオ" panose="020B0604030504040204" pitchFamily="50" charset="-128"/>
              </a:rPr>
              <a:t>Authoritative DNS </a:t>
            </a:r>
            <a:r>
              <a:rPr lang="en-US" altLang="ja-JP" sz="2000" dirty="0">
                <a:solidFill>
                  <a:srgbClr val="0071BC"/>
                </a:solidFill>
                <a:latin typeface="メイリオ" panose="020B0604030504040204" pitchFamily="50" charset="-128"/>
              </a:rPr>
              <a:t>servers </a:t>
            </a:r>
            <a:r>
              <a:rPr lang="en-US" altLang="ja-JP" sz="2000" dirty="0">
                <a:latin typeface="メイリオ" panose="020B0604030504040204" pitchFamily="50" charset="-128"/>
              </a:rPr>
              <a:t>is the target of this attack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 altLang="ja-JP" sz="1050" dirty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メイリオ" panose="020B0604030504040204" pitchFamily="50" charset="-128"/>
              </a:rPr>
              <a:t>However, as a side effect, </a:t>
            </a:r>
            <a:r>
              <a:rPr lang="en-US" altLang="ja-JP" sz="2000" dirty="0">
                <a:solidFill>
                  <a:srgbClr val="E03253"/>
                </a:solidFill>
                <a:latin typeface="メイリオ" panose="020B0604030504040204" pitchFamily="50" charset="-128"/>
              </a:rPr>
              <a:t>Cache DNS Server</a:t>
            </a:r>
            <a:r>
              <a:rPr lang="en-US" altLang="ja-JP" sz="2000" dirty="0">
                <a:latin typeface="メイリオ" panose="020B0604030504040204" pitchFamily="50" charset="-128"/>
              </a:rPr>
              <a:t>(Internet service </a:t>
            </a:r>
            <a:r>
              <a:rPr lang="ja-JP" altLang="en-US" sz="2000" dirty="0">
                <a:latin typeface="メイリオ" panose="020B0604030504040204" pitchFamily="50" charset="-128"/>
              </a:rPr>
              <a:t>　　　　</a:t>
            </a:r>
            <a:r>
              <a:rPr lang="en-US" altLang="ja-JP" sz="2000" dirty="0">
                <a:latin typeface="メイリオ" panose="020B0604030504040204" pitchFamily="50" charset="-128"/>
              </a:rPr>
              <a:t>providers DNS server) ‘s load is increased. </a:t>
            </a:r>
            <a:endParaRPr lang="en-US" altLang="ja-JP" sz="2000" dirty="0" smtClean="0">
              <a:latin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Since January 2014, this attack has been reported around the world.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Attack is ongoing.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136576" y="4441287"/>
            <a:ext cx="7822891" cy="2355518"/>
            <a:chOff x="865850" y="2795339"/>
            <a:chExt cx="7822891" cy="2474717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0592" y="2795339"/>
              <a:ext cx="7408149" cy="2474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右矢印 4"/>
            <p:cNvSpPr/>
            <p:nvPr/>
          </p:nvSpPr>
          <p:spPr bwMode="auto">
            <a:xfrm rot="2851470">
              <a:off x="1981676" y="4028814"/>
              <a:ext cx="453571" cy="284451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4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200" b="0" i="0" u="none" strike="noStrike" cap="none" normalizeH="0" baseline="0" smtClean="0">
                <a:ln>
                  <a:noFill/>
                </a:ln>
                <a:solidFill>
                  <a:srgbClr val="4D4D4D"/>
                </a:solidFill>
                <a:effectLst/>
                <a:latin typeface="Arial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434609" y="3552567"/>
              <a:ext cx="2016224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latin typeface="メイリオ" panose="020B0604030504040204" pitchFamily="50" charset="-128"/>
                </a:rPr>
                <a:t>January 2014</a:t>
              </a:r>
              <a:endParaRPr kumimoji="1" lang="ja-JP" altLang="en-US" sz="1800" dirty="0">
                <a:latin typeface="メイリオ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65850" y="3397759"/>
              <a:ext cx="443198" cy="50996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ja-JP" sz="1200" b="1" dirty="0" smtClean="0">
                  <a:latin typeface="メイリオ" panose="020B0604030504040204" pitchFamily="50" charset="-128"/>
                </a:rPr>
                <a:t>bps</a:t>
              </a:r>
              <a:endParaRPr kumimoji="1" lang="ja-JP" altLang="en-US" sz="1200" b="1" dirty="0">
                <a:latin typeface="メイリオ" panose="020B0604030504040204" pitchFamily="50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 bwMode="auto">
            <a:xfrm>
              <a:off x="5457056" y="5042845"/>
              <a:ext cx="108012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4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200" b="0" i="0" u="none" strike="noStrike" cap="none" normalizeH="0" baseline="0" smtClean="0">
                <a:ln>
                  <a:noFill/>
                </a:ln>
                <a:solidFill>
                  <a:srgbClr val="4D4D4D"/>
                </a:solidFill>
                <a:effectLst/>
                <a:latin typeface="Arial" charset="0"/>
                <a:ea typeface="メイリオ" pitchFamily="50" charset="-128"/>
                <a:cs typeface="メイリオ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2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雲 14"/>
          <p:cNvSpPr/>
          <p:nvPr/>
        </p:nvSpPr>
        <p:spPr bwMode="auto">
          <a:xfrm>
            <a:off x="1336677" y="4418645"/>
            <a:ext cx="3960440" cy="2160240"/>
          </a:xfrm>
          <a:prstGeom prst="cloud">
            <a:avLst/>
          </a:prstGeom>
          <a:solidFill>
            <a:schemeClr val="bg1"/>
          </a:solidFill>
          <a:ln>
            <a:solidFill>
              <a:srgbClr val="969696"/>
            </a:solidFill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2326186" y="5133244"/>
            <a:ext cx="936104" cy="667418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2202894" y="4963669"/>
            <a:ext cx="936104" cy="667418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メイリオ" panose="020B0604030504040204" pitchFamily="50" charset="-128"/>
            </a:endParaRPr>
          </a:p>
        </p:txBody>
      </p:sp>
      <p:sp>
        <p:nvSpPr>
          <p:cNvPr id="14" name="雲 13"/>
          <p:cNvSpPr/>
          <p:nvPr/>
        </p:nvSpPr>
        <p:spPr bwMode="auto">
          <a:xfrm>
            <a:off x="4361013" y="2640013"/>
            <a:ext cx="5488531" cy="2930760"/>
          </a:xfrm>
          <a:prstGeom prst="cloud">
            <a:avLst/>
          </a:prstGeom>
          <a:solidFill>
            <a:schemeClr val="bg1"/>
          </a:solidFill>
          <a:ln>
            <a:solidFill>
              <a:srgbClr val="969696"/>
            </a:solidFill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the </a:t>
            </a:r>
            <a:r>
              <a:rPr lang="en-US" altLang="ja-JP" dirty="0" smtClean="0"/>
              <a:t>Attack part 1 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4</a:t>
            </a:fld>
            <a:endParaRPr lang="en-US" altLang="ja-JP"/>
          </a:p>
        </p:txBody>
      </p:sp>
      <p:pic>
        <p:nvPicPr>
          <p:cNvPr id="7" name="Picture 19" descr="Ser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50" y="3513577"/>
            <a:ext cx="4841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Ser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019" y="5466953"/>
            <a:ext cx="4841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円/楕円 15"/>
          <p:cNvSpPr/>
          <p:nvPr/>
        </p:nvSpPr>
        <p:spPr bwMode="auto">
          <a:xfrm>
            <a:off x="7267103" y="2762517"/>
            <a:ext cx="504056" cy="504000"/>
          </a:xfrm>
          <a:prstGeom prst="ellipse">
            <a:avLst/>
          </a:prstGeom>
          <a:solidFill>
            <a:srgbClr val="4D4D4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504000" h="5040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2058878" y="4799535"/>
            <a:ext cx="936104" cy="667418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anose="020B0604030504040204" pitchFamily="50" charset="-128"/>
              </a:rPr>
              <a:t>Open Resolvers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16119" y="6228020"/>
            <a:ext cx="161072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</a:rPr>
              <a:t>Cache DNS Server</a:t>
            </a:r>
            <a:endParaRPr kumimoji="1" lang="ja-JP" altLang="en-US" sz="1200" dirty="0">
              <a:latin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39708" y="3611729"/>
            <a:ext cx="1417748" cy="88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メイリオ" panose="020B0604030504040204" pitchFamily="50" charset="-128"/>
              </a:rPr>
              <a:t>Authoritative </a:t>
            </a:r>
            <a:r>
              <a:rPr lang="en-US" altLang="ja-JP" sz="1200" dirty="0" smtClean="0">
                <a:latin typeface="メイリオ" panose="020B0604030504040204" pitchFamily="50" charset="-128"/>
              </a:rPr>
              <a:t>DNS Server</a:t>
            </a:r>
          </a:p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</a:rPr>
              <a:t>(example.com)</a:t>
            </a:r>
          </a:p>
        </p:txBody>
      </p:sp>
      <p:sp>
        <p:nvSpPr>
          <p:cNvPr id="28" name="円/楕円 27"/>
          <p:cNvSpPr/>
          <p:nvPr/>
        </p:nvSpPr>
        <p:spPr bwMode="auto">
          <a:xfrm>
            <a:off x="4947667" y="2892041"/>
            <a:ext cx="504056" cy="504000"/>
          </a:xfrm>
          <a:prstGeom prst="ellipse">
            <a:avLst/>
          </a:prstGeom>
          <a:solidFill>
            <a:srgbClr val="E032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504000" h="5040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5244565" y="3123100"/>
            <a:ext cx="504056" cy="504000"/>
          </a:xfrm>
          <a:prstGeom prst="ellipse">
            <a:avLst/>
          </a:prstGeom>
          <a:solidFill>
            <a:srgbClr val="E032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504000" h="5040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5475709" y="3322232"/>
            <a:ext cx="504056" cy="504000"/>
          </a:xfrm>
          <a:prstGeom prst="ellipse">
            <a:avLst/>
          </a:prstGeom>
          <a:solidFill>
            <a:srgbClr val="E032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504000" h="504000"/>
          </a:sp3d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802363" y="2814168"/>
            <a:ext cx="82304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</a:rPr>
              <a:t>Attacker</a:t>
            </a:r>
            <a:endParaRPr kumimoji="1" lang="en-US" altLang="ja-JP" sz="1200" dirty="0" smtClean="0">
              <a:latin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44989" y="2771636"/>
            <a:ext cx="82304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</a:rPr>
              <a:t>Botnets</a:t>
            </a:r>
            <a:endParaRPr kumimoji="1" lang="en-US" altLang="ja-JP" sz="1200" dirty="0" smtClean="0">
              <a:latin typeface="メイリオ" panose="020B0604030504040204" pitchFamily="50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 flipH="1">
            <a:off x="5748621" y="3059978"/>
            <a:ext cx="1436627" cy="20653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直線矢印コネクタ 45"/>
          <p:cNvCxnSpPr>
            <a:stCxn id="28" idx="3"/>
          </p:cNvCxnSpPr>
          <p:nvPr/>
        </p:nvCxnSpPr>
        <p:spPr bwMode="auto">
          <a:xfrm flipH="1">
            <a:off x="2794238" y="3322232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正方形/長方形 53"/>
          <p:cNvSpPr/>
          <p:nvPr/>
        </p:nvSpPr>
        <p:spPr>
          <a:xfrm>
            <a:off x="1369103" y="2844801"/>
            <a:ext cx="2603685" cy="145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200" dirty="0" smtClean="0"/>
              <a:t>DNS Query</a:t>
            </a:r>
          </a:p>
          <a:p>
            <a:pPr algn="ctr"/>
            <a:r>
              <a:rPr lang="en-US" altLang="ja-JP" sz="1200" b="1" dirty="0" smtClean="0">
                <a:solidFill>
                  <a:srgbClr val="E03253"/>
                </a:solidFill>
              </a:rPr>
              <a:t>abcdefg1</a:t>
            </a:r>
            <a:r>
              <a:rPr lang="en-US" altLang="ja-JP" sz="1200" dirty="0" smtClean="0"/>
              <a:t>.example.com</a:t>
            </a:r>
          </a:p>
          <a:p>
            <a:pPr algn="ctr"/>
            <a:r>
              <a:rPr lang="en-US" altLang="ja-JP" sz="1200" b="1" dirty="0" smtClean="0">
                <a:solidFill>
                  <a:srgbClr val="E03253"/>
                </a:solidFill>
              </a:rPr>
              <a:t>abcdefg2</a:t>
            </a:r>
            <a:r>
              <a:rPr lang="en-US" altLang="ja-JP" sz="1200" dirty="0"/>
              <a:t>. example.com</a:t>
            </a:r>
          </a:p>
          <a:p>
            <a:pPr algn="ctr"/>
            <a:r>
              <a:rPr lang="en-US" altLang="ja-JP" sz="1200" b="1" dirty="0" smtClean="0">
                <a:solidFill>
                  <a:srgbClr val="E03253"/>
                </a:solidFill>
              </a:rPr>
              <a:t>abcdefg3</a:t>
            </a:r>
            <a:r>
              <a:rPr lang="en-US" altLang="ja-JP" sz="1200" dirty="0"/>
              <a:t>. </a:t>
            </a:r>
            <a:r>
              <a:rPr lang="en-US" altLang="ja-JP" sz="1200" dirty="0" smtClean="0"/>
              <a:t>example.com</a:t>
            </a:r>
          </a:p>
          <a:p>
            <a:pPr algn="ctr"/>
            <a:r>
              <a:rPr lang="en-US" altLang="ja-JP" sz="1200" dirty="0" smtClean="0"/>
              <a:t>and so on</a:t>
            </a:r>
          </a:p>
        </p:txBody>
      </p:sp>
      <p:cxnSp>
        <p:nvCxnSpPr>
          <p:cNvPr id="55" name="直線矢印コネクタ 54"/>
          <p:cNvCxnSpPr/>
          <p:nvPr/>
        </p:nvCxnSpPr>
        <p:spPr bwMode="auto">
          <a:xfrm>
            <a:off x="3316897" y="5824140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3353898" y="5654051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3378647" y="5481529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直線矢印コネクタ 59"/>
          <p:cNvCxnSpPr/>
          <p:nvPr/>
        </p:nvCxnSpPr>
        <p:spPr bwMode="auto">
          <a:xfrm flipV="1">
            <a:off x="5244565" y="4227952"/>
            <a:ext cx="1843176" cy="14054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正方形/長方形 69"/>
          <p:cNvSpPr/>
          <p:nvPr/>
        </p:nvSpPr>
        <p:spPr>
          <a:xfrm rot="2438552">
            <a:off x="5833989" y="3630700"/>
            <a:ext cx="41549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800" b="1" dirty="0" smtClean="0"/>
              <a:t>…</a:t>
            </a:r>
          </a:p>
        </p:txBody>
      </p:sp>
      <p:cxnSp>
        <p:nvCxnSpPr>
          <p:cNvPr id="72" name="直線矢印コネクタ 71"/>
          <p:cNvCxnSpPr/>
          <p:nvPr/>
        </p:nvCxnSpPr>
        <p:spPr bwMode="auto">
          <a:xfrm flipH="1">
            <a:off x="2869770" y="3364425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直線矢印コネクタ 72"/>
          <p:cNvCxnSpPr/>
          <p:nvPr/>
        </p:nvCxnSpPr>
        <p:spPr bwMode="auto">
          <a:xfrm flipH="1">
            <a:off x="2946638" y="3474632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直線矢印コネクタ 73"/>
          <p:cNvCxnSpPr/>
          <p:nvPr/>
        </p:nvCxnSpPr>
        <p:spPr bwMode="auto">
          <a:xfrm flipH="1">
            <a:off x="3061148" y="3574232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直線矢印コネクタ 74"/>
          <p:cNvCxnSpPr/>
          <p:nvPr/>
        </p:nvCxnSpPr>
        <p:spPr bwMode="auto">
          <a:xfrm flipH="1">
            <a:off x="3143559" y="3666614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直線矢印コネクタ 75"/>
          <p:cNvCxnSpPr/>
          <p:nvPr/>
        </p:nvCxnSpPr>
        <p:spPr bwMode="auto">
          <a:xfrm flipH="1">
            <a:off x="3253372" y="3789409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直線矢印コネクタ 76"/>
          <p:cNvCxnSpPr/>
          <p:nvPr/>
        </p:nvCxnSpPr>
        <p:spPr bwMode="auto">
          <a:xfrm flipH="1">
            <a:off x="3335035" y="3865602"/>
            <a:ext cx="2227246" cy="1430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直線矢印コネクタ 77"/>
          <p:cNvCxnSpPr/>
          <p:nvPr/>
        </p:nvCxnSpPr>
        <p:spPr bwMode="auto">
          <a:xfrm>
            <a:off x="3368824" y="5568167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3342227" y="5758291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3386759" y="5380649"/>
            <a:ext cx="1062185" cy="1725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直線矢印コネクタ 81"/>
          <p:cNvCxnSpPr/>
          <p:nvPr/>
        </p:nvCxnSpPr>
        <p:spPr bwMode="auto">
          <a:xfrm flipV="1">
            <a:off x="5288394" y="4289405"/>
            <a:ext cx="1834756" cy="1421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直線矢印コネクタ 82"/>
          <p:cNvCxnSpPr/>
          <p:nvPr/>
        </p:nvCxnSpPr>
        <p:spPr bwMode="auto">
          <a:xfrm flipV="1">
            <a:off x="5332496" y="4381787"/>
            <a:ext cx="1852752" cy="140066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直線矢印コネクタ 93"/>
          <p:cNvCxnSpPr/>
          <p:nvPr/>
        </p:nvCxnSpPr>
        <p:spPr bwMode="auto">
          <a:xfrm flipV="1">
            <a:off x="5169024" y="4156513"/>
            <a:ext cx="1843176" cy="14054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6" name="Picture 19" descr="Ser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65" y="4502044"/>
            <a:ext cx="4841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7" name="直線矢印コネクタ 96"/>
          <p:cNvCxnSpPr/>
          <p:nvPr/>
        </p:nvCxnSpPr>
        <p:spPr bwMode="auto">
          <a:xfrm flipV="1">
            <a:off x="5370805" y="4859233"/>
            <a:ext cx="2236532" cy="105116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直線矢印コネクタ 99"/>
          <p:cNvCxnSpPr/>
          <p:nvPr/>
        </p:nvCxnSpPr>
        <p:spPr bwMode="auto">
          <a:xfrm flipV="1">
            <a:off x="5442813" y="4948601"/>
            <a:ext cx="2178191" cy="103610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直線矢印コネクタ 100"/>
          <p:cNvCxnSpPr/>
          <p:nvPr/>
        </p:nvCxnSpPr>
        <p:spPr bwMode="auto">
          <a:xfrm flipV="1">
            <a:off x="5496593" y="5020609"/>
            <a:ext cx="2124411" cy="100377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直線矢印コネクタ 113"/>
          <p:cNvCxnSpPr/>
          <p:nvPr/>
        </p:nvCxnSpPr>
        <p:spPr bwMode="auto">
          <a:xfrm flipV="1">
            <a:off x="5529064" y="5092617"/>
            <a:ext cx="2124411" cy="100377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テキスト ボックス 114"/>
          <p:cNvSpPr txBox="1"/>
          <p:nvPr/>
        </p:nvSpPr>
        <p:spPr>
          <a:xfrm>
            <a:off x="128464" y="692696"/>
            <a:ext cx="8553400" cy="188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en-US" altLang="ja-JP" sz="1600" dirty="0" smtClean="0">
                <a:latin typeface="メイリオ" panose="020B0604030504040204" pitchFamily="50" charset="-128"/>
              </a:rPr>
              <a:t>the Attacker command his botnets.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So many bots send </a:t>
            </a:r>
            <a:r>
              <a:rPr lang="en-US" altLang="ja-JP" sz="1600" dirty="0">
                <a:latin typeface="メイリオ" panose="020B0604030504040204" pitchFamily="50" charset="-128"/>
              </a:rPr>
              <a:t>to send 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a small number of </a:t>
            </a:r>
            <a:r>
              <a:rPr lang="en-US" altLang="ja-JP" sz="16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random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1600" dirty="0">
                <a:latin typeface="メイリオ" panose="020B0604030504040204" pitchFamily="50" charset="-128"/>
              </a:rPr>
              <a:t>queries to open 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resolvers(</a:t>
            </a:r>
            <a:r>
              <a:rPr lang="en-US" altLang="ja-JP" sz="1600" dirty="0" smtClean="0">
                <a:solidFill>
                  <a:srgbClr val="0071BC"/>
                </a:solidFill>
                <a:latin typeface="メイリオ" panose="020B0604030504040204" pitchFamily="50" charset="-128"/>
              </a:rPr>
              <a:t>Customer Broadband routers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Open resolvers send </a:t>
            </a:r>
            <a:r>
              <a:rPr lang="en-US" altLang="ja-JP" sz="16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random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1600" dirty="0">
                <a:latin typeface="メイリオ" panose="020B0604030504040204" pitchFamily="50" charset="-128"/>
              </a:rPr>
              <a:t>queries 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to Cache DNS Server.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600" dirty="0" smtClean="0">
                <a:latin typeface="メイリオ" panose="020B0604030504040204" pitchFamily="50" charset="-128"/>
              </a:rPr>
              <a:t>Cache DNS Servers </a:t>
            </a:r>
            <a:r>
              <a:rPr lang="en-US" altLang="ja-JP" sz="1600" dirty="0">
                <a:latin typeface="メイリオ" panose="020B0604030504040204" pitchFamily="50" charset="-128"/>
              </a:rPr>
              <a:t>send </a:t>
            </a:r>
            <a:r>
              <a:rPr lang="en-US" altLang="ja-JP" sz="16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random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 </a:t>
            </a:r>
            <a:r>
              <a:rPr lang="en-US" altLang="ja-JP" sz="1600" dirty="0">
                <a:latin typeface="メイリオ" panose="020B0604030504040204" pitchFamily="50" charset="-128"/>
              </a:rPr>
              <a:t>queries to Authoritative DNS </a:t>
            </a:r>
            <a:r>
              <a:rPr lang="en-US" altLang="ja-JP" sz="1600" dirty="0" smtClean="0">
                <a:latin typeface="メイリオ" panose="020B0604030504040204" pitchFamily="50" charset="-128"/>
              </a:rPr>
              <a:t>Server.</a:t>
            </a:r>
            <a:endParaRPr lang="en-US" altLang="ja-JP" sz="1600" dirty="0">
              <a:latin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375245" y="3081270"/>
            <a:ext cx="43204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</a:rPr>
              <a:t>1.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664324" y="4338669"/>
            <a:ext cx="43204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2</a:t>
            </a:r>
            <a:r>
              <a:rPr kumimoji="1" lang="en-US" altLang="ja-JP" dirty="0" smtClean="0">
                <a:latin typeface="メイリオ" panose="020B0604030504040204" pitchFamily="50" charset="-128"/>
              </a:rPr>
              <a:t>.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485803" y="5831367"/>
            <a:ext cx="43204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メイリオ" panose="020B0604030504040204" pitchFamily="50" charset="-128"/>
              </a:rPr>
              <a:t>3</a:t>
            </a:r>
            <a:r>
              <a:rPr kumimoji="1" lang="en-US" altLang="ja-JP" dirty="0" smtClean="0">
                <a:latin typeface="メイリオ" panose="020B0604030504040204" pitchFamily="50" charset="-128"/>
              </a:rPr>
              <a:t>.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531908" y="5594502"/>
            <a:ext cx="432048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4</a:t>
            </a:r>
            <a:r>
              <a:rPr kumimoji="1" lang="en-US" altLang="ja-JP" dirty="0" smtClean="0">
                <a:latin typeface="メイリオ" panose="020B0604030504040204" pitchFamily="50" charset="-128"/>
              </a:rPr>
              <a:t>.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6935552" y="3749335"/>
            <a:ext cx="704156" cy="712115"/>
            <a:chOff x="632521" y="2725212"/>
            <a:chExt cx="704156" cy="712115"/>
          </a:xfrm>
        </p:grpSpPr>
        <p:cxnSp>
          <p:nvCxnSpPr>
            <p:cNvPr id="6" name="直線コネクタ 5"/>
            <p:cNvCxnSpPr/>
            <p:nvPr/>
          </p:nvCxnSpPr>
          <p:spPr bwMode="auto">
            <a:xfrm flipH="1"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直線コネクタ 52"/>
            <p:cNvCxnSpPr/>
            <p:nvPr/>
          </p:nvCxnSpPr>
          <p:spPr bwMode="auto">
            <a:xfrm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グループ化 56"/>
          <p:cNvGrpSpPr/>
          <p:nvPr/>
        </p:nvGrpSpPr>
        <p:grpSpPr>
          <a:xfrm>
            <a:off x="7617296" y="4725144"/>
            <a:ext cx="704156" cy="712115"/>
            <a:chOff x="632521" y="2725212"/>
            <a:chExt cx="704156" cy="712115"/>
          </a:xfrm>
        </p:grpSpPr>
        <p:cxnSp>
          <p:nvCxnSpPr>
            <p:cNvPr id="61" name="直線コネクタ 60"/>
            <p:cNvCxnSpPr/>
            <p:nvPr/>
          </p:nvCxnSpPr>
          <p:spPr bwMode="auto">
            <a:xfrm flipH="1"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線コネクタ 61"/>
            <p:cNvCxnSpPr/>
            <p:nvPr/>
          </p:nvCxnSpPr>
          <p:spPr bwMode="auto">
            <a:xfrm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3" name="グループ化 62"/>
          <p:cNvGrpSpPr/>
          <p:nvPr/>
        </p:nvGrpSpPr>
        <p:grpSpPr>
          <a:xfrm>
            <a:off x="4520952" y="5597205"/>
            <a:ext cx="704156" cy="712115"/>
            <a:chOff x="632521" y="2725212"/>
            <a:chExt cx="704156" cy="712115"/>
          </a:xfrm>
        </p:grpSpPr>
        <p:cxnSp>
          <p:nvCxnSpPr>
            <p:cNvPr id="64" name="直線コネクタ 63"/>
            <p:cNvCxnSpPr/>
            <p:nvPr/>
          </p:nvCxnSpPr>
          <p:spPr bwMode="auto">
            <a:xfrm flipH="1"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632521" y="2725212"/>
              <a:ext cx="704156" cy="712115"/>
            </a:xfrm>
            <a:prstGeom prst="line">
              <a:avLst/>
            </a:prstGeom>
            <a:noFill/>
            <a:ln w="38100" cap="flat" cmpd="sng" algn="ctr">
              <a:solidFill>
                <a:srgbClr val="E03253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189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the </a:t>
            </a:r>
            <a:r>
              <a:rPr lang="en-US" altLang="ja-JP" dirty="0" smtClean="0"/>
              <a:t>Attack </a:t>
            </a:r>
            <a:r>
              <a:rPr lang="en-US" altLang="ja-JP" dirty="0"/>
              <a:t>part 2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32520" y="1181919"/>
            <a:ext cx="8640960" cy="371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0071BC"/>
                </a:solidFill>
                <a:latin typeface="メイリオ" panose="020B0604030504040204" pitchFamily="50" charset="-128"/>
              </a:rPr>
              <a:t>Authoritative DNS servers </a:t>
            </a:r>
            <a:r>
              <a:rPr lang="en-US" altLang="ja-JP" dirty="0" smtClean="0">
                <a:latin typeface="メイリオ" panose="020B0604030504040204" pitchFamily="50" charset="-128"/>
              </a:rPr>
              <a:t>go down with many DNS queries which are sent by </a:t>
            </a:r>
            <a:r>
              <a:rPr lang="en-US" altLang="ja-JP" dirty="0">
                <a:solidFill>
                  <a:srgbClr val="E03253"/>
                </a:solidFill>
                <a:latin typeface="メイリオ" panose="020B0604030504040204" pitchFamily="50" charset="-128"/>
              </a:rPr>
              <a:t>Cache DNS </a:t>
            </a:r>
            <a:r>
              <a:rPr lang="en-US" altLang="ja-JP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Servers</a:t>
            </a:r>
            <a:r>
              <a:rPr lang="en-US" altLang="ja-JP" dirty="0" smtClean="0">
                <a:latin typeface="メイリオ" panose="020B0604030504040204" pitchFamily="50" charset="-128"/>
              </a:rPr>
              <a:t>(Internet service providers </a:t>
            </a:r>
            <a:r>
              <a:rPr lang="en-US" altLang="ja-JP" dirty="0">
                <a:latin typeface="メイリオ" panose="020B0604030504040204" pitchFamily="50" charset="-128"/>
              </a:rPr>
              <a:t>DNS </a:t>
            </a:r>
            <a:r>
              <a:rPr lang="en-US" altLang="ja-JP" dirty="0" smtClean="0">
                <a:latin typeface="メイリオ" panose="020B0604030504040204" pitchFamily="50" charset="-128"/>
              </a:rPr>
              <a:t>servers)</a:t>
            </a:r>
          </a:p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endParaRPr lang="en-US" altLang="ja-JP" dirty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E03253"/>
                </a:solidFill>
                <a:latin typeface="メイリオ" panose="020B0604030504040204" pitchFamily="50" charset="-128"/>
              </a:rPr>
              <a:t>Cache DNS </a:t>
            </a:r>
            <a:r>
              <a:rPr lang="en-US" altLang="ja-JP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Server</a:t>
            </a:r>
            <a:r>
              <a:rPr lang="en-US" altLang="ja-JP" dirty="0" smtClean="0">
                <a:latin typeface="メイリオ" panose="020B0604030504040204" pitchFamily="50" charset="-128"/>
              </a:rPr>
              <a:t>(Internet Service providers </a:t>
            </a:r>
            <a:r>
              <a:rPr lang="en-US" altLang="ja-JP" dirty="0">
                <a:latin typeface="メイリオ" panose="020B0604030504040204" pitchFamily="50" charset="-128"/>
              </a:rPr>
              <a:t>DNS server</a:t>
            </a:r>
            <a:r>
              <a:rPr lang="en-US" altLang="ja-JP" dirty="0" smtClean="0">
                <a:latin typeface="メイリオ" panose="020B0604030504040204" pitchFamily="50" charset="-128"/>
              </a:rPr>
              <a:t>) go down with many DNS queries which are sent by Open resolvers = customer broadband routers. 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8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 -Overview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3992" y="980728"/>
            <a:ext cx="8640960" cy="429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From 29 May. 2014, queries from botnets grown up.</a:t>
            </a:r>
          </a:p>
          <a:p>
            <a:pPr>
              <a:lnSpc>
                <a:spcPct val="150000"/>
              </a:lnSpc>
            </a:pPr>
            <a:endParaRPr lang="en-US" altLang="ja-JP" sz="105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dirty="0" err="1" smtClean="0">
                <a:latin typeface="メイリオ" panose="020B0604030504040204" pitchFamily="50" charset="-128"/>
              </a:rPr>
              <a:t>QTNet</a:t>
            </a:r>
            <a:r>
              <a:rPr lang="en-US" altLang="ja-JP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Cache DNS Server </a:t>
            </a:r>
            <a:r>
              <a:rPr lang="en-US" altLang="ja-JP" dirty="0" smtClean="0">
                <a:latin typeface="メイリオ" panose="020B0604030504040204" pitchFamily="50" charset="-128"/>
              </a:rPr>
              <a:t>was effected by these traffic.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+mj-ea"/>
                <a:ea typeface="+mj-ea"/>
              </a:rPr>
              <a:t>Alarm </a:t>
            </a:r>
            <a:r>
              <a:rPr lang="en-US" altLang="ja-JP" dirty="0">
                <a:latin typeface="+mj-ea"/>
                <a:ea typeface="+mj-ea"/>
              </a:rPr>
              <a:t>occurs the system resources of </a:t>
            </a:r>
            <a:r>
              <a:rPr lang="en-US" altLang="ja-JP" dirty="0" smtClean="0">
                <a:solidFill>
                  <a:srgbClr val="E03253"/>
                </a:solidFill>
                <a:latin typeface="+mj-ea"/>
                <a:ea typeface="+mj-ea"/>
              </a:rPr>
              <a:t>Cache </a:t>
            </a:r>
            <a:r>
              <a:rPr lang="en-US" altLang="ja-JP" dirty="0">
                <a:solidFill>
                  <a:srgbClr val="E03253"/>
                </a:solidFill>
                <a:latin typeface="+mj-ea"/>
                <a:ea typeface="+mj-ea"/>
              </a:rPr>
              <a:t>DNS </a:t>
            </a:r>
            <a:r>
              <a:rPr lang="en-US" altLang="ja-JP" dirty="0" smtClean="0">
                <a:solidFill>
                  <a:srgbClr val="E03253"/>
                </a:solidFill>
                <a:latin typeface="+mj-ea"/>
                <a:ea typeface="+mj-ea"/>
              </a:rPr>
              <a:t>Server</a:t>
            </a:r>
            <a:r>
              <a:rPr lang="en-US" altLang="ja-JP" dirty="0" smtClean="0">
                <a:latin typeface="+mj-ea"/>
                <a:ea typeface="+mj-ea"/>
              </a:rPr>
              <a:t> has </a:t>
            </a:r>
            <a:r>
              <a:rPr lang="en-US" altLang="ja-JP" dirty="0">
                <a:latin typeface="+mj-ea"/>
                <a:ea typeface="+mj-ea"/>
              </a:rPr>
              <a:t>reached the limit </a:t>
            </a:r>
            <a:r>
              <a:rPr lang="en-US" altLang="ja-JP" dirty="0" smtClean="0">
                <a:latin typeface="+mj-ea"/>
                <a:ea typeface="+mj-ea"/>
              </a:rPr>
              <a:t>value.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ja-JP" dirty="0" smtClean="0">
                <a:latin typeface="メイリオ" panose="020B0604030504040204" pitchFamily="50" charset="-128"/>
              </a:rPr>
              <a:t>Some customers informed that they could not access some web sites by their devices.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05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To Block the Attack, we tried some measures.</a:t>
            </a:r>
          </a:p>
        </p:txBody>
      </p:sp>
    </p:spTree>
    <p:extLst>
      <p:ext uri="{BB962C8B-B14F-4D97-AF65-F5344CB8AC3E}">
        <p14:creationId xmlns:p14="http://schemas.microsoft.com/office/powerpoint/2010/main" val="8896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-Traffic</a:t>
            </a:r>
            <a:r>
              <a:rPr kumimoji="1" lang="en-US" altLang="ja-JP" baseline="0" dirty="0" smtClean="0"/>
              <a:t> from Botnets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7</a:t>
            </a:fld>
            <a:endParaRPr lang="en-US" altLang="ja-JP"/>
          </a:p>
        </p:txBody>
      </p:sp>
      <p:grpSp>
        <p:nvGrpSpPr>
          <p:cNvPr id="7" name="グループ化 6"/>
          <p:cNvGrpSpPr/>
          <p:nvPr/>
        </p:nvGrpSpPr>
        <p:grpSpPr>
          <a:xfrm>
            <a:off x="475632" y="2415265"/>
            <a:ext cx="8688549" cy="3643861"/>
            <a:chOff x="848544" y="3135973"/>
            <a:chExt cx="7620000" cy="3195726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934581" y="5893439"/>
              <a:ext cx="1008112" cy="43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メイリオ" panose="020B0604030504040204" pitchFamily="50" charset="-128"/>
                </a:rPr>
                <a:t>29 May</a:t>
              </a:r>
              <a:r>
                <a:rPr kumimoji="1" lang="en-US" altLang="ja-JP" sz="1600" dirty="0" smtClean="0">
                  <a:latin typeface="メイリオ" panose="020B0604030504040204" pitchFamily="50" charset="-128"/>
                </a:rPr>
                <a:t> </a:t>
              </a:r>
              <a:endParaRPr kumimoji="1" lang="ja-JP" altLang="en-US" sz="1600" dirty="0">
                <a:latin typeface="メイリオ" panose="020B0604030504040204" pitchFamily="50" charset="-128"/>
              </a:endParaRPr>
            </a:p>
          </p:txBody>
        </p: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544" y="3135973"/>
              <a:ext cx="7620000" cy="287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3944887" y="5894048"/>
              <a:ext cx="576064" cy="437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メイリオ" panose="020B0604030504040204" pitchFamily="50" charset="-128"/>
                </a:rPr>
                <a:t>30</a:t>
              </a:r>
              <a:endParaRPr kumimoji="1" lang="ja-JP" altLang="en-US" sz="1600" dirty="0">
                <a:latin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681192" y="5919278"/>
              <a:ext cx="1008112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メイリオ" panose="020B0604030504040204" pitchFamily="50" charset="-128"/>
                </a:rPr>
                <a:t>1</a:t>
              </a:r>
              <a:r>
                <a:rPr lang="en-US" altLang="ja-JP" sz="1600" dirty="0" smtClean="0">
                  <a:latin typeface="メイリオ" panose="020B0604030504040204" pitchFamily="50" charset="-128"/>
                </a:rPr>
                <a:t> June</a:t>
              </a:r>
              <a:r>
                <a:rPr kumimoji="1" lang="en-US" altLang="ja-JP" sz="1600" dirty="0" smtClean="0">
                  <a:latin typeface="メイリオ" panose="020B0604030504040204" pitchFamily="50" charset="-128"/>
                </a:rPr>
                <a:t> </a:t>
              </a:r>
              <a:endParaRPr kumimoji="1" lang="ja-JP" altLang="en-US" sz="1600" dirty="0">
                <a:latin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457055" y="5919278"/>
              <a:ext cx="576064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メイリオ" panose="020B0604030504040204" pitchFamily="50" charset="-128"/>
                </a:rPr>
                <a:t>31</a:t>
              </a:r>
              <a:endParaRPr kumimoji="1" lang="ja-JP" altLang="en-US" sz="1600" dirty="0">
                <a:latin typeface="メイリオ" panose="020B0604030504040204" pitchFamily="50" charset="-128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632520" y="908720"/>
            <a:ext cx="91450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メイリオ" panose="020B0604030504040204" pitchFamily="50" charset="-128"/>
              </a:rPr>
              <a:t>The areas which are colored indicate the </a:t>
            </a:r>
            <a:r>
              <a:rPr lang="en-US" altLang="ja-JP" sz="2000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specific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 botnet </a:t>
            </a:r>
            <a:r>
              <a:rPr lang="en-US" altLang="ja-JP" sz="2000" dirty="0" err="1" smtClean="0">
                <a:latin typeface="メイリオ" panose="020B0604030504040204" pitchFamily="50" charset="-128"/>
              </a:rPr>
              <a:t>ip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 address.</a:t>
            </a:r>
          </a:p>
          <a:p>
            <a:pPr>
              <a:lnSpc>
                <a:spcPct val="150000"/>
              </a:lnSpc>
            </a:pPr>
            <a:endParaRPr lang="en-US" altLang="ja-JP" sz="1050" dirty="0" smtClean="0">
              <a:latin typeface="メイリオ" panose="020B0604030504040204" pitchFamily="50" charset="-128"/>
            </a:endParaRPr>
          </a:p>
          <a:p>
            <a:pPr marL="342900" indent="-342900">
              <a:lnSpc>
                <a:spcPct val="150000"/>
              </a:lnSpc>
              <a:buClr>
                <a:srgbClr val="4D4D4D"/>
              </a:buClr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メイリオ" panose="020B0604030504040204" pitchFamily="50" charset="-128"/>
              </a:rPr>
              <a:t>1/2 traffic was came from </a:t>
            </a:r>
            <a:r>
              <a:rPr lang="en-US" altLang="ja-JP" dirty="0" smtClean="0">
                <a:solidFill>
                  <a:srgbClr val="00B050"/>
                </a:solidFill>
                <a:latin typeface="メイリオ" panose="020B0604030504040204" pitchFamily="50" charset="-128"/>
              </a:rPr>
              <a:t>non specific </a:t>
            </a:r>
            <a:r>
              <a:rPr lang="en-US" altLang="ja-JP" dirty="0" smtClean="0">
                <a:latin typeface="メイリオ" panose="020B0604030504040204" pitchFamily="50" charset="-128"/>
              </a:rPr>
              <a:t>botnet </a:t>
            </a:r>
            <a:r>
              <a:rPr lang="en-US" altLang="ja-JP" dirty="0" err="1" smtClean="0">
                <a:latin typeface="メイリオ" panose="020B0604030504040204" pitchFamily="50" charset="-128"/>
              </a:rPr>
              <a:t>ip</a:t>
            </a:r>
            <a:r>
              <a:rPr lang="en-US" altLang="ja-JP" dirty="0" smtClean="0">
                <a:latin typeface="メイリオ" panose="020B0604030504040204" pitchFamily="50" charset="-128"/>
              </a:rPr>
              <a:t> address.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8702" y="6197065"/>
            <a:ext cx="5700256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</a:rPr>
              <a:t>Traffic of 53 port destination from Internet to </a:t>
            </a:r>
            <a:r>
              <a:rPr lang="en-US" altLang="ja-JP" sz="1400" dirty="0" err="1" smtClean="0">
                <a:latin typeface="メイリオ" panose="020B0604030504040204" pitchFamily="50" charset="-128"/>
              </a:rPr>
              <a:t>QTNet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 Network</a:t>
            </a:r>
            <a:endParaRPr kumimoji="1" lang="ja-JP" altLang="en-US" sz="1400" dirty="0">
              <a:latin typeface="メイリオ" panose="020B0604030504040204" pitchFamily="50" charset="-128"/>
            </a:endParaRPr>
          </a:p>
        </p:txBody>
      </p:sp>
      <p:sp>
        <p:nvSpPr>
          <p:cNvPr id="31" name="上下矢印 30"/>
          <p:cNvSpPr/>
          <p:nvPr/>
        </p:nvSpPr>
        <p:spPr bwMode="auto">
          <a:xfrm>
            <a:off x="5374661" y="4437112"/>
            <a:ext cx="180020" cy="936104"/>
          </a:xfrm>
          <a:prstGeom prst="upDownArrow">
            <a:avLst/>
          </a:prstGeom>
          <a:solidFill>
            <a:srgbClr val="E03253"/>
          </a:solidFill>
          <a:ln w="9525" cap="flat" cmpd="sng" algn="ctr">
            <a:solidFill>
              <a:srgbClr val="E0325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上下矢印 32"/>
          <p:cNvSpPr/>
          <p:nvPr/>
        </p:nvSpPr>
        <p:spPr bwMode="auto">
          <a:xfrm>
            <a:off x="5374661" y="3501008"/>
            <a:ext cx="180020" cy="936104"/>
          </a:xfrm>
          <a:prstGeom prst="upDownArrow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87321" y="3382516"/>
            <a:ext cx="119851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B050"/>
                </a:solidFill>
                <a:latin typeface="メイリオ" panose="020B0604030504040204" pitchFamily="50" charset="-128"/>
              </a:rPr>
              <a:t>non specific </a:t>
            </a:r>
            <a:endParaRPr kumimoji="1" lang="ja-JP" altLang="en-US" sz="1200" b="1" dirty="0">
              <a:solidFill>
                <a:srgbClr val="00B050"/>
              </a:solidFill>
              <a:latin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661250" y="4342606"/>
            <a:ext cx="870096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E03253"/>
                </a:solidFill>
                <a:latin typeface="メイリオ" panose="020B0604030504040204" pitchFamily="50" charset="-128"/>
              </a:rPr>
              <a:t>specific </a:t>
            </a:r>
            <a:endParaRPr kumimoji="1" lang="ja-JP" altLang="en-US" sz="1200" b="1" dirty="0">
              <a:solidFill>
                <a:srgbClr val="E03253"/>
              </a:solidFill>
              <a:latin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208584" y="2708920"/>
            <a:ext cx="288032" cy="302027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4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-Traffic</a:t>
            </a:r>
            <a:r>
              <a:rPr kumimoji="1" lang="en-US" altLang="ja-JP" baseline="0" dirty="0" smtClean="0"/>
              <a:t> from Botnets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2520" y="908720"/>
            <a:ext cx="9145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メイリオ" panose="020B0604030504040204" pitchFamily="50" charset="-128"/>
              </a:rPr>
              <a:t>Is a tendency of traffic has changed from June </a:t>
            </a:r>
            <a:r>
              <a:rPr lang="en-US" altLang="ja-JP" sz="2000" dirty="0" smtClean="0">
                <a:latin typeface="メイリオ" panose="020B0604030504040204" pitchFamily="50" charset="-128"/>
              </a:rPr>
              <a:t>14.</a:t>
            </a:r>
            <a:endParaRPr lang="en-US" altLang="ja-JP" dirty="0" smtClean="0">
              <a:latin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8702" y="5803111"/>
            <a:ext cx="5700256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</a:rPr>
              <a:t>Traffic of 53 port destination from Internet to </a:t>
            </a:r>
            <a:r>
              <a:rPr lang="en-US" altLang="ja-JP" sz="1400" dirty="0" err="1" smtClean="0">
                <a:latin typeface="メイリオ" panose="020B0604030504040204" pitchFamily="50" charset="-128"/>
              </a:rPr>
              <a:t>QTNet</a:t>
            </a:r>
            <a:r>
              <a:rPr lang="en-US" altLang="ja-JP" sz="1400" dirty="0" smtClean="0">
                <a:latin typeface="メイリオ" panose="020B0604030504040204" pitchFamily="50" charset="-128"/>
              </a:rPr>
              <a:t> Network</a:t>
            </a:r>
            <a:endParaRPr kumimoji="1" lang="ja-JP" altLang="en-US" sz="1400" dirty="0">
              <a:latin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195963" y="2078845"/>
            <a:ext cx="277811" cy="295374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01" y="2126356"/>
            <a:ext cx="7623190" cy="310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上下矢印 49"/>
          <p:cNvSpPr/>
          <p:nvPr/>
        </p:nvSpPr>
        <p:spPr bwMode="auto">
          <a:xfrm>
            <a:off x="6606795" y="3307669"/>
            <a:ext cx="180020" cy="1583883"/>
          </a:xfrm>
          <a:prstGeom prst="upDownArrow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12689" y="3114880"/>
            <a:ext cx="119851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B050"/>
                </a:solidFill>
                <a:latin typeface="メイリオ" panose="020B0604030504040204" pitchFamily="50" charset="-128"/>
              </a:rPr>
              <a:t>non specific </a:t>
            </a:r>
            <a:endParaRPr kumimoji="1" lang="ja-JP" altLang="en-US" sz="1200" b="1" dirty="0">
              <a:solidFill>
                <a:srgbClr val="00B050"/>
              </a:solidFill>
              <a:latin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1259304" y="1996825"/>
            <a:ext cx="277811" cy="295374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4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200" b="0" i="0" u="none" strike="noStrike" cap="none" normalizeH="0" baseline="0" smtClean="0">
              <a:ln>
                <a:noFill/>
              </a:ln>
              <a:solidFill>
                <a:srgbClr val="4D4D4D"/>
              </a:solidFill>
              <a:effectLst/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835368" y="5042336"/>
            <a:ext cx="936104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</a:rPr>
              <a:t>10 Jun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131512" y="5020583"/>
            <a:ext cx="9361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メイリオ" panose="020B0604030504040204" pitchFamily="50" charset="-128"/>
              </a:rPr>
              <a:t>11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81000" y="5020582"/>
            <a:ext cx="9361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</a:rPr>
              <a:t>12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462083" y="5006589"/>
            <a:ext cx="9361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</a:rPr>
              <a:t>13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06795" y="4997026"/>
            <a:ext cx="9361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</a:rPr>
              <a:t>14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779547" y="4972008"/>
            <a:ext cx="9361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</a:rPr>
              <a:t>15</a:t>
            </a:r>
            <a:endParaRPr kumimoji="1" lang="ja-JP" altLang="en-US" sz="16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22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QTNet</a:t>
            </a:r>
            <a:r>
              <a:rPr kumimoji="1" lang="en-US" altLang="ja-JP" dirty="0" smtClean="0"/>
              <a:t> Case –Cache DNS Server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210F7-3865-4B54-A8A4-38D65722ED80}" type="slidenum">
              <a:rPr lang="en-US" altLang="ja-JP" smtClean="0"/>
              <a:pPr/>
              <a:t>9</a:t>
            </a:fld>
            <a:endParaRPr lang="en-US" altLang="ja-JP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980728"/>
            <a:ext cx="9008814" cy="539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70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TNET">
  <a:themeElements>
    <a:clrScheme name="6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lnDef>
  </a:objectDefaults>
  <a:extraClrSchemeLst>
    <a:extraClrScheme>
      <a:clrScheme name="6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標準デザイン">
  <a:themeElements>
    <a:clrScheme name="4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lnDef>
  </a:objectDefaults>
  <a:extraClrSchemeLst>
    <a:extraClrScheme>
      <a:clrScheme name="4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標準デザイン">
  <a:themeElements>
    <a:clrScheme name="7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square" lIns="0" tIns="0" rIns="0" bIns="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7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標準デザイン">
  <a:themeElements>
    <a:clrScheme name="5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標準デザイン">
      <a:majorFont>
        <a:latin typeface="メイリオ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lnDef>
  </a:objectDefaults>
  <a:extraClrSchemeLst>
    <a:extraClrScheme>
      <a:clrScheme name="5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標準デザイン">
  <a:themeElements>
    <a:clrScheme name="3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  <a:cs typeface="メイリオ" pitchFamily="50" charset="-128"/>
          </a:defRPr>
        </a:defPPr>
      </a:lstStyle>
    </a:lnDef>
  </a:objectDefaults>
  <a:extraClrSchemeLst>
    <a:extraClrScheme>
      <a:clrScheme name="3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QTNET</Template>
  <TotalTime>2453</TotalTime>
  <Words>754</Words>
  <Application>Microsoft Office PowerPoint</Application>
  <PresentationFormat>A4 210 x 297 mm</PresentationFormat>
  <Paragraphs>139</Paragraphs>
  <Slides>16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6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QTNET</vt:lpstr>
      <vt:lpstr>4_標準デザイン</vt:lpstr>
      <vt:lpstr>7_標準デザイン</vt:lpstr>
      <vt:lpstr>2_標準デザイン</vt:lpstr>
      <vt:lpstr>5_標準デザイン</vt:lpstr>
      <vt:lpstr>3_標準デザイン</vt:lpstr>
      <vt:lpstr>Water Torture:  A Slow Drip DNS DDoS Attack on QTNet</vt:lpstr>
      <vt:lpstr>About QTNet</vt:lpstr>
      <vt:lpstr>What is Water Torture?</vt:lpstr>
      <vt:lpstr>Overview of the Attack part 1 </vt:lpstr>
      <vt:lpstr>Overview of the Attack part 2</vt:lpstr>
      <vt:lpstr>QTNet Case -Overview</vt:lpstr>
      <vt:lpstr>QTNet Case -Traffic from Botnets</vt:lpstr>
      <vt:lpstr>QTNet Case -Traffic from Botnets</vt:lpstr>
      <vt:lpstr>QTNet Case –Cache DNS Server</vt:lpstr>
      <vt:lpstr>QTNet Case  –How to Block the Attack 1 </vt:lpstr>
      <vt:lpstr>QTNet Case  –How to Block the Attack 2 </vt:lpstr>
      <vt:lpstr>QTNet Case – Additional measures</vt:lpstr>
      <vt:lpstr>QTNet Case – Additional measures</vt:lpstr>
      <vt:lpstr>Summary</vt:lpstr>
      <vt:lpstr>References</vt:lpstr>
      <vt:lpstr>　</vt:lpstr>
    </vt:vector>
  </TitlesOfParts>
  <Company>九州通信ネットワーク株式会社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Torture: A Slow Drip DNS DDoS Attack on QTNet</dc:title>
  <dc:creator>高田 知典</dc:creator>
  <cp:lastModifiedBy>Kei</cp:lastModifiedBy>
  <cp:revision>150</cp:revision>
  <cp:lastPrinted>2015-02-27T01:18:16Z</cp:lastPrinted>
  <dcterms:created xsi:type="dcterms:W3CDTF">2015-01-06T01:42:30Z</dcterms:created>
  <dcterms:modified xsi:type="dcterms:W3CDTF">2015-02-28T13:06:10Z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