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9"/>
  </p:notesMasterIdLst>
  <p:sldIdLst>
    <p:sldId id="257" r:id="rId2"/>
    <p:sldId id="273" r:id="rId3"/>
    <p:sldId id="258" r:id="rId4"/>
    <p:sldId id="274" r:id="rId5"/>
    <p:sldId id="260" r:id="rId6"/>
    <p:sldId id="275" r:id="rId7"/>
    <p:sldId id="27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C5C"/>
    <a:srgbClr val="C01B1C"/>
    <a:srgbClr val="C40836"/>
    <a:srgbClr val="590F4A"/>
    <a:srgbClr val="166813"/>
    <a:srgbClr val="004FBB"/>
    <a:srgbClr val="383838"/>
    <a:srgbClr val="00A2D7"/>
    <a:srgbClr val="FFCF00"/>
    <a:srgbClr val="F27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t>27/02/2012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NIC 33_PPT template-03-0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5"/>
            <a:ext cx="8424936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842493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4456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4456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76463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76463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57733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NIC 33_PPT template-03-0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24936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8424936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25918" y="5085184"/>
            <a:ext cx="8460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032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651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PNIC 33_PPT template-03-0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21904"/>
            <a:ext cx="83529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8352928" cy="35283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PNIC 33_PPT template-03-0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996952"/>
            <a:ext cx="9144000" cy="352839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70782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140968"/>
            <a:ext cx="8352928" cy="32530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536" y="2420888"/>
            <a:ext cx="8352928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7384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96544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4896544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pic>
        <p:nvPicPr>
          <p:cNvPr id="15" name="Picture 14" descr="APNIC 33_PPT template-03-03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2" r="-1"/>
          <a:stretch/>
        </p:blipFill>
        <p:spPr>
          <a:xfrm>
            <a:off x="5580112" y="0"/>
            <a:ext cx="3563887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8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PNIC 33_PPT template-03-0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536" y="3965525"/>
            <a:ext cx="8373710" cy="6492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182792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7384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4896544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pic>
        <p:nvPicPr>
          <p:cNvPr id="14" name="Picture 13" descr="APNIC 33_PPT template-03-03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2" r="-1"/>
          <a:stretch/>
        </p:blipFill>
        <p:spPr>
          <a:xfrm>
            <a:off x="5580112" y="0"/>
            <a:ext cx="3563887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66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8" name="Picture 7" descr="APNIC 33_PPT template-0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2878"/>
            <a:ext cx="9144000" cy="6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701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44825"/>
            <a:ext cx="8424936" cy="2160239"/>
          </a:xfrm>
        </p:spPr>
        <p:txBody>
          <a:bodyPr/>
          <a:lstStyle/>
          <a:p>
            <a:r>
              <a:rPr lang="en-AU" dirty="0" smtClean="0"/>
              <a:t>2012 Members and Stakeholders Survey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424936" cy="1752600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78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APNIC Planning Process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14400" y="1447800"/>
            <a:ext cx="7338447" cy="4191000"/>
            <a:chOff x="914400" y="1447800"/>
            <a:chExt cx="7338447" cy="4191000"/>
          </a:xfrm>
        </p:grpSpPr>
        <p:sp>
          <p:nvSpPr>
            <p:cNvPr id="4" name="Pentagon 3"/>
            <p:cNvSpPr/>
            <p:nvPr/>
          </p:nvSpPr>
          <p:spPr bwMode="auto">
            <a:xfrm>
              <a:off x="1066800" y="2895600"/>
              <a:ext cx="1524000" cy="914400"/>
            </a:xfrm>
            <a:prstGeom prst="homePlate">
              <a:avLst/>
            </a:prstGeom>
            <a:solidFill>
              <a:srgbClr val="2A8B78">
                <a:lumMod val="75000"/>
              </a:srgbClr>
            </a:solidFill>
            <a:ln w="9525" cap="flat" cmpd="sng" algn="ctr">
              <a:solidFill>
                <a:srgbClr val="14131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E"/>
                  </a:solidFill>
                  <a:effectLst/>
                  <a:uLnTx/>
                  <a:uFillTx/>
                </a:rPr>
                <a:t>Member Survey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" name="Pentagon 4"/>
            <p:cNvSpPr/>
            <p:nvPr/>
          </p:nvSpPr>
          <p:spPr bwMode="auto">
            <a:xfrm>
              <a:off x="6553200" y="2819400"/>
              <a:ext cx="1524000" cy="914400"/>
            </a:xfrm>
            <a:prstGeom prst="homePlate">
              <a:avLst/>
            </a:prstGeom>
            <a:solidFill>
              <a:srgbClr val="FFFFFE">
                <a:lumMod val="25000"/>
              </a:srgbClr>
            </a:solidFill>
            <a:ln w="9525" cap="flat" cmpd="sng" algn="ctr">
              <a:solidFill>
                <a:srgbClr val="14131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E"/>
                  </a:solidFill>
                  <a:effectLst/>
                  <a:uLnTx/>
                  <a:uFillTx/>
                </a:rPr>
                <a:t>Operational Plan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4400" y="4648200"/>
              <a:ext cx="19975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Membership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1000" y="5029200"/>
              <a:ext cx="612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4648200"/>
              <a:ext cx="17758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Secretariat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9" name="Straight Arrow Connector 8"/>
            <p:cNvCxnSpPr>
              <a:stCxn id="4" idx="3"/>
              <a:endCxn id="17" idx="1"/>
            </p:cNvCxnSpPr>
            <p:nvPr/>
          </p:nvCxnSpPr>
          <p:spPr bwMode="auto">
            <a:xfrm flipV="1">
              <a:off x="2590800" y="2438400"/>
              <a:ext cx="1219200" cy="914400"/>
            </a:xfrm>
            <a:prstGeom prst="straightConnector1">
              <a:avLst/>
            </a:prstGeom>
            <a:solidFill>
              <a:srgbClr val="184E86"/>
            </a:solidFill>
            <a:ln w="57150" cap="flat" cmpd="sng" algn="ctr">
              <a:solidFill>
                <a:srgbClr val="2A8B78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0" name="Straight Arrow Connector 9"/>
            <p:cNvCxnSpPr>
              <a:stCxn id="4" idx="3"/>
              <a:endCxn id="18" idx="1"/>
            </p:cNvCxnSpPr>
            <p:nvPr/>
          </p:nvCxnSpPr>
          <p:spPr bwMode="auto">
            <a:xfrm>
              <a:off x="2590800" y="3352800"/>
              <a:ext cx="1219200" cy="914400"/>
            </a:xfrm>
            <a:prstGeom prst="straightConnector1">
              <a:avLst/>
            </a:prstGeom>
            <a:solidFill>
              <a:srgbClr val="184E86"/>
            </a:solidFill>
            <a:ln w="57150" cap="flat" cmpd="sng" algn="ctr">
              <a:solidFill>
                <a:srgbClr val="2A8B78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grpSp>
          <p:nvGrpSpPr>
            <p:cNvPr id="11" name="Group 34"/>
            <p:cNvGrpSpPr/>
            <p:nvPr/>
          </p:nvGrpSpPr>
          <p:grpSpPr>
            <a:xfrm>
              <a:off x="3810000" y="1981200"/>
              <a:ext cx="1524000" cy="2743200"/>
              <a:chOff x="3810000" y="1981200"/>
              <a:chExt cx="1524000" cy="2743200"/>
            </a:xfrm>
          </p:grpSpPr>
          <p:sp>
            <p:nvSpPr>
              <p:cNvPr id="17" name="Pentagon 16"/>
              <p:cNvSpPr/>
              <p:nvPr/>
            </p:nvSpPr>
            <p:spPr bwMode="auto">
              <a:xfrm>
                <a:off x="3810000" y="1981200"/>
                <a:ext cx="1524000" cy="914400"/>
              </a:xfrm>
              <a:prstGeom prst="homePlate">
                <a:avLst/>
              </a:prstGeom>
              <a:solidFill>
                <a:srgbClr val="B56825">
                  <a:lumMod val="75000"/>
                </a:srgbClr>
              </a:solidFill>
              <a:ln w="9525" cap="flat" cmpd="sng" algn="ctr">
                <a:solidFill>
                  <a:srgbClr val="14131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E"/>
                    </a:solidFill>
                    <a:effectLst/>
                    <a:uLnTx/>
                    <a:uFillTx/>
                  </a:rPr>
                  <a:t>Strategy / Activity Plan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E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" name="Pentagon 17"/>
              <p:cNvSpPr/>
              <p:nvPr/>
            </p:nvSpPr>
            <p:spPr bwMode="auto">
              <a:xfrm>
                <a:off x="3810000" y="3810000"/>
                <a:ext cx="1524000" cy="914400"/>
              </a:xfrm>
              <a:prstGeom prst="homePlate">
                <a:avLst/>
              </a:prstGeom>
              <a:solidFill>
                <a:srgbClr val="B56825">
                  <a:lumMod val="75000"/>
                </a:srgbClr>
              </a:solidFill>
              <a:ln w="9525" cap="flat" cmpd="sng" algn="ctr">
                <a:solidFill>
                  <a:srgbClr val="14131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E"/>
                    </a:solidFill>
                    <a:effectLst/>
                    <a:uLnTx/>
                    <a:uFillTx/>
                  </a:rPr>
                  <a:t>Budget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E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19" name="Straight Arrow Connector 18"/>
              <p:cNvCxnSpPr>
                <a:stCxn id="17" idx="2"/>
                <a:endCxn id="18" idx="0"/>
              </p:cNvCxnSpPr>
              <p:nvPr/>
            </p:nvCxnSpPr>
            <p:spPr bwMode="auto">
              <a:xfrm rot="5400000">
                <a:off x="3886200" y="3352800"/>
                <a:ext cx="914400" cy="1588"/>
              </a:xfrm>
              <a:prstGeom prst="straightConnector1">
                <a:avLst/>
              </a:prstGeom>
              <a:solidFill>
                <a:srgbClr val="184E86"/>
              </a:solidFill>
              <a:ln w="57150" cap="flat" cmpd="sng" algn="ctr">
                <a:solidFill>
                  <a:srgbClr val="B56825">
                    <a:lumMod val="60000"/>
                    <a:lumOff val="40000"/>
                  </a:srgbClr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</p:grpSp>
        <p:cxnSp>
          <p:nvCxnSpPr>
            <p:cNvPr id="12" name="Straight Arrow Connector 11"/>
            <p:cNvCxnSpPr>
              <a:stCxn id="17" idx="3"/>
            </p:cNvCxnSpPr>
            <p:nvPr/>
          </p:nvCxnSpPr>
          <p:spPr bwMode="auto">
            <a:xfrm>
              <a:off x="5334000" y="2438400"/>
              <a:ext cx="1219200" cy="381000"/>
            </a:xfrm>
            <a:prstGeom prst="straightConnector1">
              <a:avLst/>
            </a:prstGeom>
            <a:solidFill>
              <a:srgbClr val="184E86"/>
            </a:solidFill>
            <a:ln w="57150" cap="flat" cmpd="sng" algn="ctr">
              <a:solidFill>
                <a:srgbClr val="FFFFFE">
                  <a:lumMod val="25000"/>
                </a:srgb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3" name="Straight Arrow Connector 12"/>
            <p:cNvCxnSpPr>
              <a:stCxn id="18" idx="3"/>
            </p:cNvCxnSpPr>
            <p:nvPr/>
          </p:nvCxnSpPr>
          <p:spPr bwMode="auto">
            <a:xfrm flipV="1">
              <a:off x="5334000" y="3733800"/>
              <a:ext cx="1219200" cy="533400"/>
            </a:xfrm>
            <a:prstGeom prst="straightConnector1">
              <a:avLst/>
            </a:prstGeom>
            <a:solidFill>
              <a:srgbClr val="184E86"/>
            </a:solidFill>
            <a:ln w="57150" cap="flat" cmpd="sng" algn="ctr">
              <a:solidFill>
                <a:srgbClr val="FFFFFE">
                  <a:lumMod val="25000"/>
                </a:srgb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4" name="Straight Arrow Connector 13"/>
            <p:cNvCxnSpPr>
              <a:stCxn id="4" idx="3"/>
              <a:endCxn id="5" idx="1"/>
            </p:cNvCxnSpPr>
            <p:nvPr/>
          </p:nvCxnSpPr>
          <p:spPr bwMode="auto">
            <a:xfrm flipV="1">
              <a:off x="2590800" y="3276600"/>
              <a:ext cx="3962400" cy="76200"/>
            </a:xfrm>
            <a:prstGeom prst="straightConnector1">
              <a:avLst/>
            </a:prstGeom>
            <a:solidFill>
              <a:srgbClr val="184E86"/>
            </a:solidFill>
            <a:ln w="57150" cap="flat" cmpd="sng" algn="ctr">
              <a:solidFill>
                <a:srgbClr val="2A8B78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1105694" y="3542506"/>
              <a:ext cx="4191000" cy="1588"/>
            </a:xfrm>
            <a:prstGeom prst="line">
              <a:avLst/>
            </a:prstGeom>
            <a:solidFill>
              <a:srgbClr val="184E86"/>
            </a:solidFill>
            <a:ln w="9525" cap="flat" cmpd="sng" algn="ctr">
              <a:solidFill>
                <a:srgbClr val="14131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3772694" y="3542506"/>
              <a:ext cx="4191000" cy="1588"/>
            </a:xfrm>
            <a:prstGeom prst="line">
              <a:avLst/>
            </a:prstGeom>
            <a:solidFill>
              <a:srgbClr val="184E86"/>
            </a:solidFill>
            <a:ln w="9525" cap="flat" cmpd="sng" algn="ctr">
              <a:solidFill>
                <a:srgbClr val="14131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7954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Change to Survey Schedule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Normally run around December, every 2 year</a:t>
            </a:r>
          </a:p>
          <a:p>
            <a:r>
              <a:rPr lang="en-AU" dirty="0" smtClean="0"/>
              <a:t>Now moved to mid year (July)</a:t>
            </a:r>
          </a:p>
          <a:p>
            <a:pPr lvl="1"/>
            <a:r>
              <a:rPr lang="en-AU" dirty="0" smtClean="0"/>
              <a:t>Report finalised early September</a:t>
            </a:r>
          </a:p>
          <a:p>
            <a:pPr lvl="1"/>
            <a:r>
              <a:rPr lang="en-AU" dirty="0" smtClean="0"/>
              <a:t>Provides input to the following year’s planning process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33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Announcement </a:t>
            </a:r>
            <a:r>
              <a:rPr lang="en-AU" dirty="0"/>
              <a:t>of Survey at AMM - New Delhi Meeting APNIC 33 </a:t>
            </a:r>
            <a:r>
              <a:rPr lang="en-AU" dirty="0" smtClean="0"/>
              <a:t>- 2 </a:t>
            </a:r>
            <a:r>
              <a:rPr lang="en-AU" dirty="0"/>
              <a:t>Mar </a:t>
            </a:r>
            <a:r>
              <a:rPr lang="en-AU" dirty="0" smtClean="0"/>
              <a:t>2012</a:t>
            </a:r>
            <a:endParaRPr lang="en-AU" dirty="0"/>
          </a:p>
          <a:p>
            <a:r>
              <a:rPr lang="en-AU" dirty="0" smtClean="0"/>
              <a:t>Focus </a:t>
            </a:r>
            <a:r>
              <a:rPr lang="en-AU" dirty="0"/>
              <a:t>Groups - </a:t>
            </a:r>
            <a:r>
              <a:rPr lang="en-AU" dirty="0" smtClean="0"/>
              <a:t>April 2012</a:t>
            </a:r>
            <a:endParaRPr lang="en-AU" dirty="0"/>
          </a:p>
          <a:p>
            <a:r>
              <a:rPr lang="en-AU" dirty="0" smtClean="0"/>
              <a:t>Online Survey </a:t>
            </a:r>
            <a:r>
              <a:rPr lang="en-AU" dirty="0"/>
              <a:t>Launched - 7 </a:t>
            </a:r>
            <a:r>
              <a:rPr lang="en-AU" dirty="0" smtClean="0"/>
              <a:t>to 31 May 2012</a:t>
            </a:r>
            <a:endParaRPr lang="en-AU" dirty="0"/>
          </a:p>
          <a:p>
            <a:r>
              <a:rPr lang="en-AU" dirty="0" smtClean="0"/>
              <a:t>Report </a:t>
            </a:r>
            <a:r>
              <a:rPr lang="en-AU" dirty="0"/>
              <a:t>Presented </a:t>
            </a:r>
            <a:r>
              <a:rPr lang="en-AU" dirty="0" smtClean="0"/>
              <a:t>@ APNIC </a:t>
            </a:r>
            <a:r>
              <a:rPr lang="en-AU" dirty="0"/>
              <a:t>34 </a:t>
            </a:r>
            <a:r>
              <a:rPr lang="en-AU" dirty="0" smtClean="0"/>
              <a:t>- 31 </a:t>
            </a:r>
            <a:r>
              <a:rPr lang="en-AU" dirty="0"/>
              <a:t>Aug </a:t>
            </a:r>
            <a:r>
              <a:rPr lang="en-AU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0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Survey structure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Questions targeted to 3 stakeholder groups</a:t>
            </a:r>
          </a:p>
          <a:p>
            <a:pPr marL="723900" lvl="1" indent="-457200">
              <a:buFont typeface="+mj-lt"/>
              <a:buAutoNum type="arabicPeriod"/>
            </a:pPr>
            <a:r>
              <a:rPr lang="en-AU" dirty="0" smtClean="0"/>
              <a:t>APNIC Account Holders</a:t>
            </a:r>
          </a:p>
          <a:p>
            <a:pPr marL="723900" lvl="1" indent="-457200">
              <a:buFont typeface="+mj-lt"/>
              <a:buAutoNum type="arabicPeriod"/>
            </a:pPr>
            <a:r>
              <a:rPr lang="en-AU" dirty="0" smtClean="0"/>
              <a:t>Asia Pacific Stakeholders</a:t>
            </a:r>
          </a:p>
          <a:p>
            <a:pPr marL="723900" lvl="1" indent="-457200">
              <a:buFont typeface="+mj-lt"/>
              <a:buAutoNum type="arabicPeriod"/>
            </a:pPr>
            <a:r>
              <a:rPr lang="en-AU" dirty="0" smtClean="0"/>
              <a:t>Global Stakeholders</a:t>
            </a:r>
          </a:p>
          <a:p>
            <a:r>
              <a:rPr lang="en-AU" dirty="0" smtClean="0"/>
              <a:t>NIR can fill in sections 1, 2 and 3</a:t>
            </a:r>
          </a:p>
          <a:p>
            <a:r>
              <a:rPr lang="en-AU" dirty="0" smtClean="0"/>
              <a:t>NIR members can fill in sections 2 and 3</a:t>
            </a:r>
          </a:p>
        </p:txBody>
      </p:sp>
    </p:spTree>
    <p:extLst>
      <p:ext uri="{BB962C8B-B14F-4D97-AF65-F5344CB8AC3E}">
        <p14:creationId xmlns:p14="http://schemas.microsoft.com/office/powerpoint/2010/main" val="14724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Promotion through all media</a:t>
            </a:r>
          </a:p>
          <a:p>
            <a:pPr lvl="1"/>
            <a:r>
              <a:rPr lang="en-AU" dirty="0" smtClean="0"/>
              <a:t>Web</a:t>
            </a:r>
          </a:p>
          <a:p>
            <a:pPr lvl="1"/>
            <a:r>
              <a:rPr lang="en-AU" dirty="0" smtClean="0"/>
              <a:t>Mailing lists</a:t>
            </a:r>
          </a:p>
          <a:p>
            <a:pPr lvl="1"/>
            <a:r>
              <a:rPr lang="en-AU" dirty="0" smtClean="0"/>
              <a:t>Social media</a:t>
            </a:r>
          </a:p>
          <a:p>
            <a:pPr lvl="1"/>
            <a:r>
              <a:rPr lang="en-AU" dirty="0" smtClean="0"/>
              <a:t>Training/Events</a:t>
            </a:r>
          </a:p>
          <a:p>
            <a:pPr lvl="1"/>
            <a:r>
              <a:rPr lang="en-AU" dirty="0" smtClean="0"/>
              <a:t>Liaison trips</a:t>
            </a:r>
            <a:endParaRPr lang="en-US" dirty="0" smtClean="0"/>
          </a:p>
          <a:p>
            <a:pPr lvl="1"/>
            <a:r>
              <a:rPr lang="en-AU" dirty="0" smtClean="0"/>
              <a:t>Personal e-mails</a:t>
            </a:r>
          </a:p>
          <a:p>
            <a:r>
              <a:rPr lang="en-AU" dirty="0" smtClean="0"/>
              <a:t>We need help from all NIRs</a:t>
            </a:r>
          </a:p>
          <a:p>
            <a:pPr lvl="1"/>
            <a:r>
              <a:rPr lang="en-AU" dirty="0" smtClean="0"/>
              <a:t>Promote to NIR members</a:t>
            </a:r>
          </a:p>
          <a:p>
            <a:pPr lvl="2"/>
            <a:r>
              <a:rPr lang="en-AU" dirty="0" smtClean="0"/>
              <a:t>APNIC can provide draft mail-out, to be translated</a:t>
            </a:r>
          </a:p>
          <a:p>
            <a:pPr lvl="1"/>
            <a:r>
              <a:rPr lang="en-AU" dirty="0" smtClean="0"/>
              <a:t>Promotion ideas welcome!</a:t>
            </a:r>
          </a:p>
        </p:txBody>
      </p:sp>
    </p:spTree>
    <p:extLst>
      <p:ext uri="{BB962C8B-B14F-4D97-AF65-F5344CB8AC3E}">
        <p14:creationId xmlns:p14="http://schemas.microsoft.com/office/powerpoint/2010/main" val="218261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20699"/>
      </p:ext>
    </p:extLst>
  </p:cSld>
  <p:clrMapOvr>
    <a:masterClrMapping/>
  </p:clrMapOvr>
</p:sld>
</file>

<file path=ppt/theme/theme1.xml><?xml version="1.0" encoding="utf-8"?>
<a:theme xmlns:a="http://schemas.openxmlformats.org/drawingml/2006/main" name="APNIC33 PowerPoint Template_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APNIC33 PowerPoint Template_Final</Template>
  <TotalTime>24</TotalTime>
  <Words>167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APNIC33 PowerPoint Template_Final</vt:lpstr>
      <vt:lpstr>2012 Members and Stakeholders Survey</vt:lpstr>
      <vt:lpstr>APNIC Planning Process</vt:lpstr>
      <vt:lpstr>Change to Survey Schedule</vt:lpstr>
      <vt:lpstr>Milestones</vt:lpstr>
      <vt:lpstr>Survey structure</vt:lpstr>
      <vt:lpstr>Promotion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Members and Stakeholders Survey</dc:title>
  <dc:creator>Sanjaya</dc:creator>
  <cp:lastModifiedBy>Sanjaya</cp:lastModifiedBy>
  <cp:revision>3</cp:revision>
  <dcterms:created xsi:type="dcterms:W3CDTF">2012-02-27T09:39:56Z</dcterms:created>
  <dcterms:modified xsi:type="dcterms:W3CDTF">2012-02-27T10:04:46Z</dcterms:modified>
</cp:coreProperties>
</file>