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1" r:id="rId5"/>
    <p:sldId id="267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5B2AF-3ACA-471E-8FF9-409FEF69106F}" type="datetimeFigureOut">
              <a:rPr lang="en-US" smtClean="0"/>
              <a:pPr/>
              <a:t>01-Sep-11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C208D-BB83-4B59-9CD2-B6733FD10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ilman.apnic.net/mailing-lists/wg-government/" TargetMode="External"/><Relationship Id="rId2" Type="http://schemas.openxmlformats.org/officeDocument/2006/relationships/hyperlink" Target="http://mailman.apnic.net/mailman/listinfo/wg-governmen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yilee3490@gmail.com" TargetMode="External"/><Relationship Id="rId5" Type="http://schemas.openxmlformats.org/officeDocument/2006/relationships/hyperlink" Target="mailto:Shyam.Nair@Sifycorp.com" TargetMode="External"/><Relationship Id="rId4" Type="http://schemas.openxmlformats.org/officeDocument/2006/relationships/hyperlink" Target="mailto:naveen.tandon@ap.at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1375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Working Group Report</a:t>
            </a:r>
            <a:br>
              <a:rPr lang="en-US" sz="3200" b="1" dirty="0" smtClean="0"/>
            </a:br>
            <a:r>
              <a:rPr lang="en-US" sz="3200" b="1" dirty="0" smtClean="0"/>
              <a:t>to </a:t>
            </a:r>
            <a:br>
              <a:rPr lang="en-US" sz="3200" b="1" dirty="0" smtClean="0"/>
            </a:br>
            <a:r>
              <a:rPr lang="en-US" sz="3200" b="1" dirty="0" smtClean="0"/>
              <a:t>APNIC Member Meeting (AMM)</a:t>
            </a:r>
            <a:br>
              <a:rPr lang="en-US" sz="3200" b="1" dirty="0" smtClean="0"/>
            </a:br>
            <a:r>
              <a:rPr lang="en-US" sz="3200" b="1" dirty="0" smtClean="0"/>
              <a:t>on </a:t>
            </a:r>
            <a:br>
              <a:rPr lang="en-US" sz="3200" b="1" dirty="0" smtClean="0"/>
            </a:br>
            <a:r>
              <a:rPr lang="en-US" sz="3200" b="1" dirty="0" smtClean="0"/>
              <a:t>Public Policy Advisory Committee (PPAC)</a:t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608707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APNIC 32, Busan</a:t>
            </a:r>
            <a:br>
              <a:rPr lang="en-US" b="1" dirty="0" smtClean="0"/>
            </a:b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September 2011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45720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Naveen Tandon – Chair</a:t>
            </a:r>
          </a:p>
          <a:p>
            <a:r>
              <a:rPr lang="en-US" b="1" dirty="0" smtClean="0"/>
              <a:t>Shyam Nair – Co-Chair</a:t>
            </a:r>
          </a:p>
          <a:p>
            <a:r>
              <a:rPr lang="en-US" b="1" dirty="0" smtClean="0"/>
              <a:t>Yi Lee – Co-Chair</a:t>
            </a:r>
            <a:endParaRPr lang="en-US" b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Working Group - Facts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5477470"/>
            <a:ext cx="624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814684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/>
              <a:t> </a:t>
            </a:r>
            <a:r>
              <a:rPr lang="en-US" sz="2000" dirty="0" smtClean="0"/>
              <a:t>Formed at APNIC 30,  August 2010, Gold Coast, Australia</a:t>
            </a:r>
          </a:p>
          <a:p>
            <a:r>
              <a:rPr lang="en-US" sz="2000" dirty="0" smtClean="0"/>
              <a:t>  </a:t>
            </a:r>
          </a:p>
          <a:p>
            <a:pPr>
              <a:buFontTx/>
              <a:buChar char="-"/>
            </a:pPr>
            <a:r>
              <a:rPr lang="en-US" sz="2000" dirty="0" smtClean="0"/>
              <a:t> Original Charter – To discuss specific proposals in which </a:t>
            </a:r>
          </a:p>
          <a:p>
            <a:r>
              <a:rPr lang="en-US" sz="2000" dirty="0" smtClean="0"/>
              <a:t>  Governments can further develop their involvement and report </a:t>
            </a:r>
          </a:p>
          <a:p>
            <a:r>
              <a:rPr lang="en-US" sz="2000" dirty="0" smtClean="0"/>
              <a:t>   back at APNIC 32 – Proposed by Mr. Rajesh Chharia</a:t>
            </a:r>
          </a:p>
          <a:p>
            <a:r>
              <a:rPr lang="en-US" sz="2000" dirty="0" smtClean="0"/>
              <a:t>  </a:t>
            </a:r>
          </a:p>
          <a:p>
            <a:pPr>
              <a:buFontTx/>
              <a:buChar char="-"/>
            </a:pPr>
            <a:r>
              <a:rPr lang="en-US" sz="2000" dirty="0" smtClean="0"/>
              <a:t> Present strength of Working Group Subscribers – 63</a:t>
            </a:r>
          </a:p>
          <a:p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Discussion Mode: </a:t>
            </a:r>
          </a:p>
          <a:p>
            <a:pPr lvl="1">
              <a:buFontTx/>
              <a:buChar char="-"/>
            </a:pPr>
            <a:r>
              <a:rPr lang="en-US" sz="2000" dirty="0" smtClean="0"/>
              <a:t>  On-line discussions in the working group</a:t>
            </a:r>
          </a:p>
          <a:p>
            <a:pPr lvl="1">
              <a:buFontTx/>
              <a:buChar char="-"/>
            </a:pPr>
            <a:r>
              <a:rPr lang="en-US" sz="2000" dirty="0" smtClean="0"/>
              <a:t>  In progress report presented in AMM at APNIC 31, Hong Kong</a:t>
            </a:r>
          </a:p>
          <a:p>
            <a:pPr lvl="1">
              <a:buFontTx/>
              <a:buChar char="-"/>
            </a:pPr>
            <a:r>
              <a:rPr lang="en-US" sz="2000" dirty="0" smtClean="0"/>
              <a:t>  Face to Face Meeting with the Members at Busan on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August 2011</a:t>
            </a:r>
          </a:p>
          <a:p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 </a:t>
            </a:r>
          </a:p>
          <a:p>
            <a:pPr>
              <a:buFontTx/>
              <a:buChar char="-"/>
            </a:pPr>
            <a:endParaRPr lang="en-US" sz="2000" b="1" dirty="0" smtClean="0"/>
          </a:p>
          <a:p>
            <a:pPr>
              <a:buFontTx/>
              <a:buChar char="-"/>
            </a:pPr>
            <a:endParaRPr lang="en-US" sz="2000" b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Revised Proposal Summary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153400" cy="1752600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Public Policy Advisory Committee (PPAC) in APNIC is proposed to be a multi stakeholder formal advisory body comprising of: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Industry / Community participants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Government Representatives  </a:t>
            </a:r>
          </a:p>
          <a:p>
            <a:pPr lvl="1" algn="just"/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PPAC is a </a:t>
            </a:r>
            <a:r>
              <a:rPr lang="en-US" sz="1800" dirty="0">
                <a:solidFill>
                  <a:schemeClr val="tx1"/>
                </a:solidFill>
              </a:rPr>
              <a:t>framework to institutionalize the private ~ public engagement within APNIC on matters relating to Public Policies encompassing all the facets of Internet. 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endParaRPr lang="en-US" sz="1800" dirty="0" smtClean="0">
              <a:solidFill>
                <a:schemeClr val="tx1"/>
              </a:solidFill>
            </a:endParaRPr>
          </a:p>
          <a:p>
            <a:pPr marL="0" lvl="1"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PPAC’s role will be to work with APNIC on matters related to Public Policy Issues for development of internet in the region. </a:t>
            </a:r>
          </a:p>
          <a:p>
            <a:pPr marL="0" lvl="1" algn="just"/>
            <a:endParaRPr lang="en-US" sz="1800" dirty="0" smtClean="0">
              <a:solidFill>
                <a:schemeClr val="tx1"/>
              </a:solidFill>
            </a:endParaRPr>
          </a:p>
          <a:p>
            <a:pPr marL="0" lvl="1"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It will pro-actively advise APNIC on new policies/emerging developments in the respective regions. </a:t>
            </a:r>
          </a:p>
          <a:p>
            <a:pPr marL="0" lvl="1" algn="just"/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marL="0" lvl="1"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It will also provide APNIC an opportunity to participate in the policy developments processes of respective member countries. </a:t>
            </a:r>
          </a:p>
          <a:p>
            <a:pPr marL="0" lvl="1" algn="just">
              <a:buFontTx/>
              <a:buChar char="-"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 algn="just"/>
            <a:endParaRPr lang="en-US" sz="1800" dirty="0" smtClean="0">
              <a:solidFill>
                <a:schemeClr val="tx1"/>
              </a:solidFill>
            </a:endParaRPr>
          </a:p>
          <a:p>
            <a:pPr lvl="1" algn="just"/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Revised Proposal Summary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06321"/>
            <a:ext cx="7391400" cy="1752600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PPAC aims to provide </a:t>
            </a:r>
            <a:r>
              <a:rPr lang="en-US" sz="1800" dirty="0">
                <a:solidFill>
                  <a:schemeClr val="tx1"/>
                </a:solidFill>
              </a:rPr>
              <a:t>an interface with appropriate </a:t>
            </a:r>
            <a:r>
              <a:rPr lang="en-US" sz="1800" dirty="0" smtClean="0">
                <a:solidFill>
                  <a:schemeClr val="tx1"/>
                </a:solidFill>
              </a:rPr>
              <a:t>Governmental </a:t>
            </a:r>
            <a:r>
              <a:rPr lang="en-US" sz="1800" dirty="0">
                <a:solidFill>
                  <a:schemeClr val="tx1"/>
                </a:solidFill>
              </a:rPr>
              <a:t>organizations </a:t>
            </a:r>
            <a:r>
              <a:rPr lang="en-US" sz="1800" dirty="0" smtClean="0">
                <a:solidFill>
                  <a:schemeClr val="tx1"/>
                </a:solidFill>
              </a:rPr>
              <a:t>on </a:t>
            </a:r>
            <a:r>
              <a:rPr lang="en-US" sz="1800" dirty="0">
                <a:solidFill>
                  <a:schemeClr val="tx1"/>
                </a:solidFill>
              </a:rPr>
              <a:t>matters </a:t>
            </a:r>
            <a:r>
              <a:rPr lang="en-US" sz="1800" dirty="0" smtClean="0">
                <a:solidFill>
                  <a:schemeClr val="tx1"/>
                </a:solidFill>
              </a:rPr>
              <a:t>related </a:t>
            </a:r>
            <a:r>
              <a:rPr lang="en-US" sz="1800" dirty="0">
                <a:solidFill>
                  <a:schemeClr val="tx1"/>
                </a:solidFill>
              </a:rPr>
              <a:t>to the Internet </a:t>
            </a:r>
            <a:r>
              <a:rPr lang="en-US" sz="1800" dirty="0" smtClean="0">
                <a:solidFill>
                  <a:schemeClr val="tx1"/>
                </a:solidFill>
              </a:rPr>
              <a:t>community.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Advise </a:t>
            </a:r>
            <a:r>
              <a:rPr lang="en-US" sz="1800" dirty="0">
                <a:solidFill>
                  <a:schemeClr val="tx1"/>
                </a:solidFill>
              </a:rPr>
              <a:t>all stakeholders </a:t>
            </a:r>
            <a:r>
              <a:rPr lang="en-US" sz="1800" dirty="0" smtClean="0">
                <a:solidFill>
                  <a:schemeClr val="tx1"/>
                </a:solidFill>
              </a:rPr>
              <a:t>to propose </a:t>
            </a:r>
            <a:r>
              <a:rPr lang="en-US" sz="1800" dirty="0">
                <a:solidFill>
                  <a:schemeClr val="tx1"/>
                </a:solidFill>
              </a:rPr>
              <a:t>ways and means to accelerate the availability and affordability of the Internet in their </a:t>
            </a:r>
            <a:r>
              <a:rPr lang="en-US" sz="1800" dirty="0" smtClean="0">
                <a:solidFill>
                  <a:schemeClr val="tx1"/>
                </a:solidFill>
              </a:rPr>
              <a:t>regions. 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Discuss </a:t>
            </a:r>
            <a:r>
              <a:rPr lang="en-US" sz="1800" dirty="0">
                <a:solidFill>
                  <a:schemeClr val="tx1"/>
                </a:solidFill>
              </a:rPr>
              <a:t>public policy issues to foster sustainability, security, stability and development of the Internet; 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Facilitate </a:t>
            </a:r>
            <a:r>
              <a:rPr lang="en-US" sz="1800" dirty="0">
                <a:solidFill>
                  <a:schemeClr val="tx1"/>
                </a:solidFill>
              </a:rPr>
              <a:t>the exchange of information and best practices. 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Strengthen </a:t>
            </a:r>
            <a:r>
              <a:rPr lang="en-US" sz="1800" dirty="0">
                <a:solidFill>
                  <a:schemeClr val="tx1"/>
                </a:solidFill>
              </a:rPr>
              <a:t>and enhance the engagement of stakeholders in existing and/or future Internet policy developments; 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Identify </a:t>
            </a:r>
            <a:r>
              <a:rPr lang="en-US" sz="1800" dirty="0">
                <a:solidFill>
                  <a:schemeClr val="tx1"/>
                </a:solidFill>
              </a:rPr>
              <a:t>emerging </a:t>
            </a:r>
            <a:r>
              <a:rPr lang="en-US" sz="1800" dirty="0" smtClean="0">
                <a:solidFill>
                  <a:schemeClr val="tx1"/>
                </a:solidFill>
              </a:rPr>
              <a:t>issues and to </a:t>
            </a:r>
            <a:r>
              <a:rPr lang="en-US" sz="1800" dirty="0">
                <a:solidFill>
                  <a:schemeClr val="tx1"/>
                </a:solidFill>
              </a:rPr>
              <a:t>bring them to the attention of APNIC </a:t>
            </a:r>
            <a:r>
              <a:rPr lang="en-US" sz="1800" dirty="0" smtClean="0">
                <a:solidFill>
                  <a:schemeClr val="tx1"/>
                </a:solidFill>
              </a:rPr>
              <a:t>community.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Discuss </a:t>
            </a:r>
            <a:r>
              <a:rPr lang="en-US" sz="1800" dirty="0">
                <a:solidFill>
                  <a:schemeClr val="tx1"/>
                </a:solidFill>
              </a:rPr>
              <a:t>issues </a:t>
            </a:r>
            <a:r>
              <a:rPr lang="en-US" sz="1800" dirty="0" smtClean="0">
                <a:solidFill>
                  <a:schemeClr val="tx1"/>
                </a:solidFill>
              </a:rPr>
              <a:t>related to </a:t>
            </a:r>
            <a:r>
              <a:rPr lang="en-US" sz="1800" dirty="0">
                <a:solidFill>
                  <a:schemeClr val="tx1"/>
                </a:solidFill>
              </a:rPr>
              <a:t>critical Internet </a:t>
            </a:r>
            <a:r>
              <a:rPr lang="en-US" sz="1800" dirty="0" smtClean="0">
                <a:solidFill>
                  <a:schemeClr val="tx1"/>
                </a:solidFill>
              </a:rPr>
              <a:t>resources. </a:t>
            </a:r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Work </a:t>
            </a:r>
            <a:r>
              <a:rPr lang="en-US" sz="1800" dirty="0">
                <a:solidFill>
                  <a:schemeClr val="tx1"/>
                </a:solidFill>
              </a:rPr>
              <a:t>as an advocacy </a:t>
            </a:r>
            <a:r>
              <a:rPr lang="en-US" sz="1800" dirty="0" smtClean="0">
                <a:solidFill>
                  <a:schemeClr val="tx1"/>
                </a:solidFill>
              </a:rPr>
              <a:t>group </a:t>
            </a:r>
            <a:r>
              <a:rPr lang="en-US" sz="1800" dirty="0">
                <a:solidFill>
                  <a:schemeClr val="tx1"/>
                </a:solidFill>
              </a:rPr>
              <a:t>to help the </a:t>
            </a:r>
            <a:r>
              <a:rPr lang="en-US" sz="1800" dirty="0" smtClean="0">
                <a:solidFill>
                  <a:schemeClr val="tx1"/>
                </a:solidFill>
              </a:rPr>
              <a:t>Government </a:t>
            </a:r>
            <a:r>
              <a:rPr lang="en-US" sz="1800" dirty="0">
                <a:solidFill>
                  <a:schemeClr val="tx1"/>
                </a:solidFill>
              </a:rPr>
              <a:t>make informed decision in overall interest of growth of internet.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Summary of Discussions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153400" cy="1752600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- Opinions were expressed on the Role and Importance of Government in the Growth of Internet.</a:t>
            </a:r>
          </a:p>
          <a:p>
            <a:pPr algn="just"/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Support was extended finally to the revised proposal of engaging multi-stakeholders for the body.</a:t>
            </a:r>
          </a:p>
          <a:p>
            <a:pPr algn="just">
              <a:buFontTx/>
              <a:buChar char="-"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It was suggested that further deliberation to </a:t>
            </a:r>
            <a:r>
              <a:rPr lang="en-US" sz="1800" dirty="0" err="1" smtClean="0">
                <a:solidFill>
                  <a:schemeClr val="tx1"/>
                </a:solidFill>
              </a:rPr>
              <a:t>operationalize</a:t>
            </a:r>
            <a:r>
              <a:rPr lang="en-US" sz="1800" dirty="0" smtClean="0">
                <a:solidFill>
                  <a:schemeClr val="tx1"/>
                </a:solidFill>
              </a:rPr>
              <a:t> needs firming up.</a:t>
            </a:r>
          </a:p>
          <a:p>
            <a:pPr algn="just">
              <a:buFontTx/>
              <a:buChar char="-"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 In summary, the queries were relating to understanding how the proposed committee will function. </a:t>
            </a:r>
          </a:p>
          <a:p>
            <a:pPr algn="just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Report / Recommendations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7391400" cy="1752600"/>
          </a:xfrm>
        </p:spPr>
        <p:txBody>
          <a:bodyPr>
            <a:noAutofit/>
          </a:bodyPr>
          <a:lstStyle/>
          <a:p>
            <a:pPr algn="just"/>
            <a:r>
              <a:rPr lang="en-US" sz="2000" b="1" u="sng" dirty="0" smtClean="0">
                <a:solidFill>
                  <a:schemeClr val="tx1"/>
                </a:solidFill>
              </a:rPr>
              <a:t>Report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Consensus achieved in the Community to constitute the advisory body at APNIC.</a:t>
            </a:r>
          </a:p>
          <a:p>
            <a:pPr algn="just"/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</a:rPr>
              <a:t>Recommendations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Executive Council (EC) to initiate steps to operationalize the body.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The body be named “Public Policy Advisory Committee”.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Discussions to continue amongst the community to work on the fine print and structure.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The conclusive framework of the committee to be presented in APNIC 33, New Delhi</a:t>
            </a:r>
          </a:p>
          <a:p>
            <a:pPr algn="just"/>
            <a:endParaRPr lang="en-US" sz="1800" b="1" u="sng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Useful Links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838200"/>
            <a:ext cx="7391400" cy="1752600"/>
          </a:xfrm>
        </p:spPr>
        <p:txBody>
          <a:bodyPr>
            <a:noAutofit/>
          </a:bodyPr>
          <a:lstStyle/>
          <a:p>
            <a:pPr algn="just"/>
            <a:endParaRPr lang="en-US" sz="1800" b="1" u="sng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To join the working group</a:t>
            </a:r>
            <a:r>
              <a:rPr lang="en-US" sz="18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hlinkClick r:id="rId2"/>
              </a:rPr>
              <a:t>http://mailman.apnic.net/mailman/listinfo/wg-government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To view collection of prior postings in the working group</a:t>
            </a:r>
            <a:r>
              <a:rPr lang="en-US" sz="16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http://mailman.apnic.net/mailing-lists/wg-government/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sz="1600" b="1" u="sng" dirty="0" smtClean="0">
                <a:solidFill>
                  <a:schemeClr val="tx1"/>
                </a:solidFill>
              </a:rPr>
              <a:t>Contact Information</a:t>
            </a:r>
            <a:r>
              <a:rPr lang="en-US" sz="16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</a:rPr>
              <a:t>Naveen Tandon –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naveen.tandon@ap.att.com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</a:rPr>
              <a:t>Shyam Nair – s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hyam.nair@Sifycorp.com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</a:rPr>
              <a:t>Yi Lee - </a:t>
            </a:r>
            <a:r>
              <a:rPr lang="en-US" sz="1600" dirty="0" smtClean="0"/>
              <a:t>    </a:t>
            </a:r>
            <a:r>
              <a:rPr lang="en-US" sz="1600" u="sng" dirty="0" smtClean="0">
                <a:hlinkClick r:id="rId6"/>
              </a:rPr>
              <a:t>yilee3490@gmail.com</a:t>
            </a:r>
            <a:endParaRPr lang="en-US" sz="1600" dirty="0" smtClean="0"/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271</TotalTime>
  <Words>466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Working Group Report to  APNIC Member Meeting (AMM) on  Public Policy Advisory Committee (PPAC)    </vt:lpstr>
      <vt:lpstr>Working Group - Facts </vt:lpstr>
      <vt:lpstr>Revised Proposal Summary </vt:lpstr>
      <vt:lpstr>Revised Proposal Summary </vt:lpstr>
      <vt:lpstr>Summary of Discussions  </vt:lpstr>
      <vt:lpstr>Report / Recommendations </vt:lpstr>
      <vt:lpstr>Useful Links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to the APNIC – AMM on  Working Group – Government</dc:title>
  <dc:creator>nt0850</dc:creator>
  <cp:lastModifiedBy>nt0850</cp:lastModifiedBy>
  <cp:revision>152</cp:revision>
  <dcterms:created xsi:type="dcterms:W3CDTF">2011-02-24T11:00:09Z</dcterms:created>
  <dcterms:modified xsi:type="dcterms:W3CDTF">2011-09-01T02:15:45Z</dcterms:modified>
</cp:coreProperties>
</file>