
<file path=[Content_Types].xml><?xml version="1.0" encoding="utf-8"?>
<Types xmlns="http://schemas.openxmlformats.org/package/2006/content-types">
  <Override PartName="/ppt/charts/chart1.xml" ContentType="application/vnd.openxmlformats-officedocument.drawingml.chart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s/slide14.xml" ContentType="application/vnd.openxmlformats-officedocument.presentationml.slide+xml"/>
  <Override PartName="/docProps/app.xml" ContentType="application/vnd.openxmlformats-officedocument.extended-properties+xml"/>
  <Default Extension="xlsx" ContentType="application/vnd.openxmlformats-officedocument.spreadsheetml.sheet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charts/chart2.xml" ContentType="application/vnd.openxmlformats-officedocument.drawingml.chart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s/slide4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charts/chart3.xml" ContentType="application/vnd.openxmlformats-officedocument.drawingml.chart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61" r:id="rId1"/>
  </p:sldMasterIdLst>
  <p:notesMasterIdLst>
    <p:notesMasterId r:id="rId17"/>
  </p:notesMasterIdLst>
  <p:handoutMasterIdLst>
    <p:handoutMasterId r:id="rId18"/>
  </p:handoutMasterIdLst>
  <p:sldIdLst>
    <p:sldId id="257" r:id="rId2"/>
    <p:sldId id="256" r:id="rId3"/>
    <p:sldId id="269" r:id="rId4"/>
    <p:sldId id="272" r:id="rId5"/>
    <p:sldId id="273" r:id="rId6"/>
    <p:sldId id="265" r:id="rId7"/>
    <p:sldId id="260" r:id="rId8"/>
    <p:sldId id="266" r:id="rId9"/>
    <p:sldId id="264" r:id="rId10"/>
    <p:sldId id="258" r:id="rId11"/>
    <p:sldId id="275" r:id="rId12"/>
    <p:sldId id="270" r:id="rId13"/>
    <p:sldId id="259" r:id="rId14"/>
    <p:sldId id="267" r:id="rId15"/>
    <p:sldId id="271" r:id="rId16"/>
  </p:sldIdLst>
  <p:sldSz cx="10080625" cy="7559675"/>
  <p:notesSz cx="7559675" cy="10691813"/>
  <p:defaultTextStyle>
    <a:defPPr>
      <a:defRPr lang="en-US"/>
    </a:defPPr>
    <a:lvl1pPr algn="l" defTabSz="44926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742950" indent="-285750" algn="l" defTabSz="44926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1143000" indent="-228600" algn="l" defTabSz="44926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600200" indent="-228600" algn="l" defTabSz="44926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2057400" indent="-228600" algn="l" defTabSz="44926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schemeClr val="tx1"/>
    </p:penClr>
  </p:showPr>
  <p:clrMru>
    <a:srgbClr val="33C2F3"/>
    <a:srgbClr val="33B5F7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864" y="-104"/>
      </p:cViewPr>
      <p:guideLst>
        <p:guide orient="horz" pos="2381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plotArea>
      <c:layout/>
      <c:barChart>
        <c:barDir val="col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IPv6 Delegations</c:v>
                </c:pt>
              </c:strCache>
            </c:strRef>
          </c:tx>
          <c:spPr>
            <a:solidFill>
              <a:srgbClr val="33C2F3"/>
            </a:solidFill>
            <a:ln>
              <a:solidFill>
                <a:srgbClr val="33C2F3"/>
              </a:solidFill>
            </a:ln>
          </c:spPr>
          <c:cat>
            <c:numRef>
              <c:f>Sheet1!$A$2:$A$8</c:f>
              <c:numCache>
                <c:formatCode>General</c:formatCode>
                <c:ptCount val="7"/>
                <c:pt idx="0">
                  <c:v>2005.0</c:v>
                </c:pt>
                <c:pt idx="1">
                  <c:v>2006.0</c:v>
                </c:pt>
                <c:pt idx="2">
                  <c:v>2007.0</c:v>
                </c:pt>
                <c:pt idx="3">
                  <c:v>2008.0</c:v>
                </c:pt>
                <c:pt idx="4">
                  <c:v>2009.0</c:v>
                </c:pt>
                <c:pt idx="5">
                  <c:v>2010.0</c:v>
                </c:pt>
                <c:pt idx="6">
                  <c:v>2011.0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50.0</c:v>
                </c:pt>
                <c:pt idx="1">
                  <c:v>41.0</c:v>
                </c:pt>
                <c:pt idx="2">
                  <c:v>62.0</c:v>
                </c:pt>
                <c:pt idx="3">
                  <c:v>145.0</c:v>
                </c:pt>
                <c:pt idx="4">
                  <c:v>187.0</c:v>
                </c:pt>
                <c:pt idx="5">
                  <c:v>580.0</c:v>
                </c:pt>
                <c:pt idx="6">
                  <c:v>423.0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ASN Delegations</c:v>
                </c:pt>
              </c:strCache>
            </c:strRef>
          </c:tx>
          <c:cat>
            <c:numRef>
              <c:f>Sheet1!$A$2:$A$8</c:f>
              <c:numCache>
                <c:formatCode>General</c:formatCode>
                <c:ptCount val="7"/>
                <c:pt idx="0">
                  <c:v>2005.0</c:v>
                </c:pt>
                <c:pt idx="1">
                  <c:v>2006.0</c:v>
                </c:pt>
                <c:pt idx="2">
                  <c:v>2007.0</c:v>
                </c:pt>
                <c:pt idx="3">
                  <c:v>2008.0</c:v>
                </c:pt>
                <c:pt idx="4">
                  <c:v>2009.0</c:v>
                </c:pt>
                <c:pt idx="5">
                  <c:v>2010.0</c:v>
                </c:pt>
                <c:pt idx="6">
                  <c:v>2011.0</c:v>
                </c:pt>
              </c:numCache>
            </c:numRef>
          </c:cat>
          <c:val>
            <c:numRef>
              <c:f>Sheet1!$C$2:$C$8</c:f>
              <c:numCache>
                <c:formatCode>General</c:formatCode>
                <c:ptCount val="7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cat>
            <c:numRef>
              <c:f>Sheet1!$A$2:$A$8</c:f>
              <c:numCache>
                <c:formatCode>General</c:formatCode>
                <c:ptCount val="7"/>
                <c:pt idx="0">
                  <c:v>2005.0</c:v>
                </c:pt>
                <c:pt idx="1">
                  <c:v>2006.0</c:v>
                </c:pt>
                <c:pt idx="2">
                  <c:v>2007.0</c:v>
                </c:pt>
                <c:pt idx="3">
                  <c:v>2008.0</c:v>
                </c:pt>
                <c:pt idx="4">
                  <c:v>2009.0</c:v>
                </c:pt>
                <c:pt idx="5">
                  <c:v>2010.0</c:v>
                </c:pt>
                <c:pt idx="6">
                  <c:v>2011.0</c:v>
                </c:pt>
              </c:numCache>
            </c:numRef>
          </c:cat>
          <c:val>
            <c:numRef>
              <c:f>Sheet1!$D$2:$D$8</c:f>
              <c:numCache>
                <c:formatCode>General</c:formatCode>
                <c:ptCount val="7"/>
              </c:numCache>
            </c:numRef>
          </c:val>
        </c:ser>
        <c:overlap val="100"/>
        <c:axId val="436033912"/>
        <c:axId val="609385800"/>
      </c:barChart>
      <c:catAx>
        <c:axId val="43603391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en-AU"/>
            </a:pPr>
            <a:endParaRPr lang="en-US"/>
          </a:p>
        </c:txPr>
        <c:crossAx val="609385800"/>
        <c:crosses val="autoZero"/>
        <c:auto val="1"/>
        <c:lblAlgn val="ctr"/>
        <c:lblOffset val="100"/>
      </c:catAx>
      <c:valAx>
        <c:axId val="60938580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lang="en-AU"/>
            </a:pPr>
            <a:endParaRPr lang="en-US"/>
          </a:p>
        </c:txPr>
        <c:crossAx val="436033912"/>
        <c:crosses val="autoZero"/>
        <c:crossBetween val="between"/>
      </c:valAx>
    </c:plotArea>
    <c:legend>
      <c:legendPos val="r"/>
      <c:legendEntry>
        <c:idx val="1"/>
        <c:delete val="1"/>
      </c:legendEntry>
      <c:legendEntry>
        <c:idx val="0"/>
        <c:delete val="1"/>
      </c:legendEntry>
      <c:layout/>
      <c:txPr>
        <a:bodyPr/>
        <a:lstStyle/>
        <a:p>
          <a:pPr>
            <a:defRPr lang="en-AU"/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title>
      <c:layout/>
      <c:txPr>
        <a:bodyPr/>
        <a:lstStyle/>
        <a:p>
          <a:pPr>
            <a:defRPr lang="en-AU"/>
          </a:pPr>
          <a:endParaRPr lang="en-US"/>
        </a:p>
      </c:txPr>
    </c:title>
    <c:plotArea>
      <c:layout/>
      <c:barChart>
        <c:barDir val="col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ASN Delegations</c:v>
                </c:pt>
              </c:strCache>
            </c:strRef>
          </c:tx>
          <c:spPr>
            <a:solidFill>
              <a:srgbClr val="33C2F3"/>
            </a:solidFill>
          </c:spPr>
          <c:cat>
            <c:numRef>
              <c:f>Sheet1!$A$2:$A$8</c:f>
              <c:numCache>
                <c:formatCode>General</c:formatCode>
                <c:ptCount val="7"/>
                <c:pt idx="0">
                  <c:v>2005.0</c:v>
                </c:pt>
                <c:pt idx="1">
                  <c:v>2006.0</c:v>
                </c:pt>
                <c:pt idx="2">
                  <c:v>2007.0</c:v>
                </c:pt>
                <c:pt idx="3">
                  <c:v>2008.0</c:v>
                </c:pt>
                <c:pt idx="4">
                  <c:v>2009.0</c:v>
                </c:pt>
                <c:pt idx="5">
                  <c:v>2010.0</c:v>
                </c:pt>
                <c:pt idx="6">
                  <c:v>2011.0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339.0</c:v>
                </c:pt>
                <c:pt idx="1">
                  <c:v>487.0</c:v>
                </c:pt>
                <c:pt idx="2">
                  <c:v>620.0</c:v>
                </c:pt>
                <c:pt idx="3">
                  <c:v>662.0</c:v>
                </c:pt>
                <c:pt idx="4">
                  <c:v>659.0</c:v>
                </c:pt>
                <c:pt idx="5">
                  <c:v>759.0</c:v>
                </c:pt>
                <c:pt idx="6">
                  <c:v>1020.0</c:v>
                </c:pt>
              </c:numCache>
            </c:numRef>
          </c:val>
        </c:ser>
        <c:overlap val="100"/>
        <c:axId val="448552728"/>
        <c:axId val="262318792"/>
      </c:barChart>
      <c:catAx>
        <c:axId val="44855272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en-AU"/>
            </a:pPr>
            <a:endParaRPr lang="en-US"/>
          </a:p>
        </c:txPr>
        <c:crossAx val="262318792"/>
        <c:crosses val="autoZero"/>
        <c:auto val="1"/>
        <c:lblAlgn val="ctr"/>
        <c:lblOffset val="100"/>
      </c:catAx>
      <c:valAx>
        <c:axId val="26231879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lang="en-AU"/>
            </a:pPr>
            <a:endParaRPr lang="en-US"/>
          </a:p>
        </c:txPr>
        <c:crossAx val="44855272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7"/>
  <c:chart>
    <c:title>
      <c:tx>
        <c:rich>
          <a:bodyPr/>
          <a:lstStyle/>
          <a:p>
            <a:pPr>
              <a:defRPr lang="en-AU"/>
            </a:pPr>
            <a:r>
              <a:rPr lang="en-US"/>
              <a:t>Membership Growth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Members</c:v>
                </c:pt>
              </c:strCache>
            </c:strRef>
          </c:tx>
          <c:spPr>
            <a:solidFill>
              <a:srgbClr val="33C2F3"/>
            </a:solidFill>
          </c:spPr>
          <c:cat>
            <c:numRef>
              <c:f>Sheet1!$A$2:$A$6</c:f>
              <c:numCache>
                <c:formatCode>General</c:formatCode>
                <c:ptCount val="5"/>
                <c:pt idx="0">
                  <c:v>2007.0</c:v>
                </c:pt>
                <c:pt idx="1">
                  <c:v>2008.0</c:v>
                </c:pt>
                <c:pt idx="2">
                  <c:v>2009.0</c:v>
                </c:pt>
                <c:pt idx="3">
                  <c:v>2010.0</c:v>
                </c:pt>
                <c:pt idx="4">
                  <c:v>2011.0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1584.0</c:v>
                </c:pt>
                <c:pt idx="1">
                  <c:v>1855.0</c:v>
                </c:pt>
                <c:pt idx="2">
                  <c:v>2170.0</c:v>
                </c:pt>
                <c:pt idx="3">
                  <c:v>2518.0</c:v>
                </c:pt>
                <c:pt idx="4">
                  <c:v>2792.0</c:v>
                </c:pt>
              </c:numCache>
            </c:numRef>
          </c:val>
        </c:ser>
        <c:axId val="521647144"/>
        <c:axId val="69672024"/>
      </c:barChart>
      <c:catAx>
        <c:axId val="52164714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en-AU"/>
            </a:pPr>
            <a:endParaRPr lang="en-US"/>
          </a:p>
        </c:txPr>
        <c:crossAx val="69672024"/>
        <c:crosses val="autoZero"/>
        <c:auto val="1"/>
        <c:lblAlgn val="ctr"/>
        <c:lblOffset val="100"/>
      </c:catAx>
      <c:valAx>
        <c:axId val="6967202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lang="en-AU"/>
            </a:pPr>
            <a:endParaRPr lang="en-US"/>
          </a:p>
        </c:txPr>
        <c:crossAx val="521647144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28F11-78BA-6946-B6AD-B1BBDF280F9C}" type="datetimeFigureOut">
              <a:rPr lang="en-US" smtClean="0"/>
              <a:pPr/>
              <a:t>9/1/11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00D86C-3064-8040-9442-0EE19787685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96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96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hangingPunct="0">
              <a:lnSpc>
                <a:spcPct val="96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96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FB174DD9-8AD0-FD47-9DE9-2A74ADDF78C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ＭＳ Ｐゴシック" charset="-128"/>
      </a:defRPr>
    </a:lvl1pPr>
    <a:lvl2pPr marL="37931725" indent="-37474525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6A80009-CC71-E846-9981-406BBA092DA3}" type="slidenum">
              <a:rPr lang="en-GB"/>
              <a:pPr/>
              <a:t>2</a:t>
            </a:fld>
            <a:endParaRPr lang="en-GB"/>
          </a:p>
        </p:txBody>
      </p:sp>
      <p:sp>
        <p:nvSpPr>
          <p:cNvPr id="17411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741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 pitchFamily="-1" charset="-128"/>
            </a:endParaRP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F0770C1-A1BF-4085-9D92-0AC49206281C}" type="slidenum">
              <a:rPr lang="en-US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6047" y="2348400"/>
            <a:ext cx="8568531" cy="1620430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094" y="4283816"/>
            <a:ext cx="7056438" cy="19319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50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958" y="302737"/>
            <a:ext cx="9500709" cy="1259946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958" y="1692407"/>
            <a:ext cx="9500709" cy="5137551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728479" y="7207941"/>
            <a:ext cx="2352146" cy="40248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A965F2-6A16-624D-806F-C9CE716AA395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728479" y="7207941"/>
            <a:ext cx="2352146" cy="40248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0AF934-1801-534E-BE49-41A3D61F19B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728479" y="7207941"/>
            <a:ext cx="2352146" cy="40248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44567D-D911-3941-892C-65DEFB283AD1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APNIC 32_PPT template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6829957"/>
            <a:ext cx="10080625" cy="764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504031" y="302737"/>
            <a:ext cx="9072563" cy="1259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794" tIns="50397" rIns="100794" bIns="5039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031" y="1840921"/>
            <a:ext cx="9072563" cy="4989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031" y="7006699"/>
            <a:ext cx="2352146" cy="402483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214" y="7006699"/>
            <a:ext cx="3192198" cy="402483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448" y="7006699"/>
            <a:ext cx="2352146" cy="402483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FF61756-766D-8949-8796-C222CBD083EA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</p:sldLayoutIdLst>
  <p:hf hdr="0" ftr="0" dt="0"/>
  <p:txStyles>
    <p:titleStyle>
      <a:lvl1pPr algn="ctr" defTabSz="503972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/>
          <a:ea typeface="ＭＳ Ｐゴシック" charset="-128"/>
          <a:cs typeface="ＭＳ Ｐゴシック" charset="-128"/>
        </a:defRPr>
      </a:lvl1pPr>
      <a:lvl2pPr algn="ctr" defTabSz="503972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defTabSz="503972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defTabSz="503972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defTabSz="503972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5pPr>
      <a:lvl6pPr marL="503972" algn="ctr" defTabSz="503972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1007943" algn="ctr" defTabSz="503972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511915" algn="ctr" defTabSz="503972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2015886" algn="ctr" defTabSz="503972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77979" indent="-377979" algn="l" defTabSz="503972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500" kern="1200">
          <a:solidFill>
            <a:schemeClr val="tx1"/>
          </a:solidFill>
          <a:latin typeface="Arial"/>
          <a:ea typeface="ＭＳ Ｐゴシック" charset="-128"/>
          <a:cs typeface="ＭＳ Ｐゴシック" charset="-128"/>
        </a:defRPr>
      </a:lvl1pPr>
      <a:lvl2pPr marL="818954" indent="-314982" algn="l" defTabSz="503972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100" kern="1200">
          <a:solidFill>
            <a:schemeClr val="tx1"/>
          </a:solidFill>
          <a:latin typeface="Arial"/>
          <a:ea typeface="ＭＳ Ｐゴシック" charset="-128"/>
          <a:cs typeface="+mn-cs"/>
        </a:defRPr>
      </a:lvl2pPr>
      <a:lvl3pPr marL="1259929" indent="-251986" algn="l" defTabSz="503972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Arial"/>
          <a:ea typeface="ＭＳ Ｐゴシック" charset="-128"/>
          <a:cs typeface="+mn-cs"/>
        </a:defRPr>
      </a:lvl3pPr>
      <a:lvl4pPr marL="1763900" indent="-251986" algn="l" defTabSz="503972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Arial"/>
          <a:ea typeface="ＭＳ Ｐゴシック" charset="-128"/>
          <a:cs typeface="+mn-cs"/>
        </a:defRPr>
      </a:lvl4pPr>
      <a:lvl5pPr marL="2267872" indent="-251986" algn="l" defTabSz="503972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Arial"/>
          <a:ea typeface="ＭＳ Ｐゴシック" charset="-128"/>
          <a:cs typeface="+mn-cs"/>
        </a:defRPr>
      </a:lvl5pPr>
      <a:lvl6pPr marL="2771844" indent="-251986" algn="l" defTabSz="50397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50397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50397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50397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39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5039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5039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5039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5039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5039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5039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5039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5039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/>
            <a:r>
              <a:rPr lang="en-US" dirty="0" smtClean="0"/>
              <a:t>Services Area Report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sz="1600" b="1" dirty="0" smtClean="0"/>
          </a:p>
        </p:txBody>
      </p:sp>
      <p:sp>
        <p:nvSpPr>
          <p:cNvPr id="15363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/>
            <a:r>
              <a:rPr lang="en-US" dirty="0" err="1" smtClean="0">
                <a:solidFill>
                  <a:schemeClr val="tx1"/>
                </a:solidFill>
              </a:rPr>
              <a:t>Sanjaya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Services Area Director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958" y="122237"/>
            <a:ext cx="9500709" cy="1066800"/>
          </a:xfrm>
        </p:spPr>
        <p:txBody>
          <a:bodyPr/>
          <a:lstStyle/>
          <a:p>
            <a:r>
              <a:rPr lang="en-US" dirty="0" smtClean="0"/>
              <a:t>Resource Quality Assurance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2" y="1189037"/>
            <a:ext cx="9322355" cy="5640921"/>
          </a:xfrm>
        </p:spPr>
        <p:txBody>
          <a:bodyPr/>
          <a:lstStyle/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pPr lvl="1"/>
            <a:endParaRPr lang="en-US" sz="2800" dirty="0" smtClean="0"/>
          </a:p>
          <a:p>
            <a:r>
              <a:rPr lang="en-US" sz="3200" dirty="0" smtClean="0"/>
              <a:t>Minimizing </a:t>
            </a:r>
            <a:r>
              <a:rPr lang="en-US" sz="3200" dirty="0" err="1" smtClean="0"/>
              <a:t>routability</a:t>
            </a:r>
            <a:r>
              <a:rPr lang="en-US" sz="3200" dirty="0" smtClean="0"/>
              <a:t> problems</a:t>
            </a:r>
          </a:p>
          <a:p>
            <a:r>
              <a:rPr lang="en-US" sz="3200" dirty="0" err="1" smtClean="0"/>
              <a:t>Reachability</a:t>
            </a:r>
            <a:r>
              <a:rPr lang="en-US" sz="3200" dirty="0" smtClean="0"/>
              <a:t> testing designed by R&amp;D to identify problems with blocks</a:t>
            </a:r>
          </a:p>
          <a:p>
            <a:pPr lvl="2"/>
            <a:r>
              <a:rPr lang="en-US" sz="2800" dirty="0" smtClean="0"/>
              <a:t>Quarantined blocks retested every three months</a:t>
            </a:r>
          </a:p>
          <a:p>
            <a:r>
              <a:rPr lang="en-US" sz="3200" dirty="0" smtClean="0"/>
              <a:t>Responsibly filtering – keeping ACLs and filters updated</a:t>
            </a:r>
          </a:p>
          <a:p>
            <a:pPr lvl="1"/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965F2-6A16-624D-806F-C9CE716AA395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  <p:pic>
        <p:nvPicPr>
          <p:cNvPr id="5" name="Picture 4" descr="RQA Bann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912" y="1341437"/>
            <a:ext cx="8202422" cy="17912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290518" y="302737"/>
            <a:ext cx="9499589" cy="1259946"/>
          </a:xfrm>
        </p:spPr>
        <p:txBody>
          <a:bodyPr/>
          <a:lstStyle/>
          <a:p>
            <a:r>
              <a:rPr lang="en-US" smtClean="0">
                <a:latin typeface="Arial" charset="0"/>
                <a:ea typeface="ＭＳ Ｐゴシック" pitchFamily="-1" charset="-128"/>
              </a:rPr>
              <a:t>Network Abuse BoF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290518" y="1692178"/>
            <a:ext cx="9499589" cy="5171027"/>
          </a:xfrm>
        </p:spPr>
        <p:txBody>
          <a:bodyPr/>
          <a:lstStyle/>
          <a:p>
            <a:r>
              <a:rPr lang="en-US" sz="2000" dirty="0" smtClean="0">
                <a:latin typeface="Arial" charset="0"/>
                <a:ea typeface="ＭＳ Ｐゴシック" pitchFamily="-1" charset="-128"/>
              </a:rPr>
              <a:t>Held on Monday, 29 August 18:00 – 19:30</a:t>
            </a:r>
          </a:p>
          <a:p>
            <a:r>
              <a:rPr lang="en-US" sz="2000" dirty="0" smtClean="0">
                <a:latin typeface="Arial" charset="0"/>
                <a:ea typeface="ＭＳ Ｐゴシック" pitchFamily="-1" charset="-128"/>
              </a:rPr>
              <a:t>Topic: Sharing information on activities to address concerns about Internet Resource Management and Quality Assurance of IP addresses with an emphasis on Network Abuse</a:t>
            </a:r>
          </a:p>
          <a:p>
            <a:r>
              <a:rPr lang="en-US" sz="2000" dirty="0" smtClean="0">
                <a:latin typeface="Arial" charset="0"/>
                <a:ea typeface="ＭＳ Ｐゴシック" pitchFamily="-1" charset="-128"/>
              </a:rPr>
              <a:t>Great turn out with 47 people attending</a:t>
            </a:r>
          </a:p>
          <a:p>
            <a:r>
              <a:rPr lang="en-US" sz="2000" dirty="0" smtClean="0">
                <a:latin typeface="Arial" charset="0"/>
                <a:ea typeface="ＭＳ Ｐゴシック" pitchFamily="-1" charset="-128"/>
              </a:rPr>
              <a:t>Speakers in order of presentation:</a:t>
            </a:r>
          </a:p>
          <a:p>
            <a:pPr lvl="1"/>
            <a:r>
              <a:rPr lang="en-US" sz="2000" dirty="0" smtClean="0">
                <a:latin typeface="Arial" charset="0"/>
                <a:ea typeface="ＭＳ Ｐゴシック" pitchFamily="-1" charset="-128"/>
              </a:rPr>
              <a:t>Izumi </a:t>
            </a:r>
            <a:r>
              <a:rPr lang="en-US" sz="2000" dirty="0" err="1" smtClean="0">
                <a:latin typeface="Arial" charset="0"/>
                <a:ea typeface="ＭＳ Ｐゴシック" pitchFamily="-1" charset="-128"/>
              </a:rPr>
              <a:t>Okutani</a:t>
            </a:r>
            <a:r>
              <a:rPr lang="en-US" sz="2000" dirty="0" smtClean="0">
                <a:latin typeface="Arial" charset="0"/>
                <a:ea typeface="ＭＳ Ｐゴシック" pitchFamily="-1" charset="-128"/>
              </a:rPr>
              <a:t>, JPNIC </a:t>
            </a:r>
          </a:p>
          <a:p>
            <a:pPr lvl="1"/>
            <a:r>
              <a:rPr lang="en-US" sz="2000" dirty="0" smtClean="0">
                <a:latin typeface="Arial" charset="0"/>
                <a:ea typeface="ＭＳ Ｐゴシック" pitchFamily="-1" charset="-128"/>
              </a:rPr>
              <a:t>Elise </a:t>
            </a:r>
            <a:r>
              <a:rPr lang="en-US" sz="2000" dirty="0" err="1" smtClean="0">
                <a:latin typeface="Arial" charset="0"/>
                <a:ea typeface="ＭＳ Ｐゴシック" pitchFamily="-1" charset="-128"/>
              </a:rPr>
              <a:t>Gerich</a:t>
            </a:r>
            <a:r>
              <a:rPr lang="en-US" sz="2000" dirty="0" smtClean="0">
                <a:latin typeface="Arial" charset="0"/>
                <a:ea typeface="ＭＳ Ｐゴシック" pitchFamily="-1" charset="-128"/>
              </a:rPr>
              <a:t>, IANA </a:t>
            </a:r>
            <a:endParaRPr lang="en-US" sz="2000" b="1" dirty="0" smtClean="0">
              <a:latin typeface="Arial" charset="0"/>
              <a:ea typeface="ＭＳ Ｐゴシック" pitchFamily="-1" charset="-128"/>
            </a:endParaRPr>
          </a:p>
          <a:p>
            <a:pPr lvl="1"/>
            <a:r>
              <a:rPr lang="en-US" sz="2000" dirty="0" smtClean="0">
                <a:latin typeface="Arial" charset="0"/>
                <a:ea typeface="ＭＳ Ｐゴシック" pitchFamily="-1" charset="-128"/>
              </a:rPr>
              <a:t>Sofia Silva, LACNIC </a:t>
            </a:r>
            <a:endParaRPr lang="en-US" sz="2000" b="1" dirty="0" smtClean="0">
              <a:latin typeface="Arial" charset="0"/>
              <a:ea typeface="ＭＳ Ｐゴシック" pitchFamily="-1" charset="-128"/>
            </a:endParaRPr>
          </a:p>
          <a:p>
            <a:pPr lvl="1"/>
            <a:r>
              <a:rPr lang="en-US" sz="2000" dirty="0" smtClean="0">
                <a:latin typeface="Arial" charset="0"/>
                <a:ea typeface="ＭＳ Ｐゴシック" pitchFamily="-1" charset="-128"/>
              </a:rPr>
              <a:t>Frank </a:t>
            </a:r>
            <a:r>
              <a:rPr lang="en-US" sz="2000" dirty="0" err="1" smtClean="0">
                <a:latin typeface="Arial" charset="0"/>
                <a:ea typeface="ＭＳ Ｐゴシック" pitchFamily="-1" charset="-128"/>
              </a:rPr>
              <a:t>Salanitri</a:t>
            </a:r>
            <a:r>
              <a:rPr lang="en-US" sz="2000" dirty="0" smtClean="0">
                <a:latin typeface="Arial" charset="0"/>
                <a:ea typeface="ＭＳ Ｐゴシック" pitchFamily="-1" charset="-128"/>
              </a:rPr>
              <a:t>, APNIC</a:t>
            </a:r>
            <a:endParaRPr lang="en-US" sz="2000" b="1" dirty="0" smtClean="0">
              <a:latin typeface="Arial" charset="0"/>
              <a:ea typeface="ＭＳ Ｐゴシック" pitchFamily="-1" charset="-128"/>
            </a:endParaRPr>
          </a:p>
          <a:p>
            <a:pPr lvl="1"/>
            <a:r>
              <a:rPr lang="en-US" sz="2000" dirty="0" err="1" smtClean="0">
                <a:latin typeface="Arial" charset="0"/>
                <a:ea typeface="ＭＳ Ｐゴシック" pitchFamily="-1" charset="-128"/>
              </a:rPr>
              <a:t>Sanjaya</a:t>
            </a:r>
            <a:r>
              <a:rPr lang="en-US" sz="2000" dirty="0" smtClean="0">
                <a:latin typeface="Arial" charset="0"/>
                <a:ea typeface="ＭＳ Ｐゴシック" pitchFamily="-1" charset="-128"/>
              </a:rPr>
              <a:t>, APNIC, on behalf of ID-CERT </a:t>
            </a:r>
          </a:p>
          <a:p>
            <a:pPr lvl="1"/>
            <a:r>
              <a:rPr lang="en-US" sz="2000" dirty="0" smtClean="0">
                <a:latin typeface="Arial" charset="0"/>
                <a:ea typeface="ＭＳ Ｐゴシック" pitchFamily="-1" charset="-128"/>
              </a:rPr>
              <a:t>Paul </a:t>
            </a:r>
            <a:r>
              <a:rPr lang="en-US" sz="2000" dirty="0" err="1" smtClean="0">
                <a:latin typeface="Arial" charset="0"/>
                <a:ea typeface="ＭＳ Ｐゴシック" pitchFamily="-1" charset="-128"/>
              </a:rPr>
              <a:t>Vixie</a:t>
            </a:r>
            <a:r>
              <a:rPr lang="en-US" sz="2000" dirty="0" smtClean="0">
                <a:latin typeface="Arial" charset="0"/>
                <a:ea typeface="ＭＳ Ｐゴシック" pitchFamily="-1" charset="-128"/>
              </a:rPr>
              <a:t> &amp; Peter </a:t>
            </a:r>
            <a:r>
              <a:rPr lang="en-US" sz="2000" dirty="0" err="1" smtClean="0">
                <a:latin typeface="Arial" charset="0"/>
                <a:ea typeface="ＭＳ Ｐゴシック" pitchFamily="-1" charset="-128"/>
              </a:rPr>
              <a:t>Losher</a:t>
            </a:r>
            <a:r>
              <a:rPr lang="en-US" sz="2000" dirty="0" smtClean="0">
                <a:latin typeface="Arial" charset="0"/>
                <a:ea typeface="ＭＳ Ｐゴシック" pitchFamily="-1" charset="-128"/>
              </a:rPr>
              <a:t>, ISC</a:t>
            </a:r>
          </a:p>
          <a:p>
            <a:pPr lvl="1"/>
            <a:endParaRPr lang="en-US" sz="1800" dirty="0" smtClean="0">
              <a:latin typeface="Arial" charset="0"/>
              <a:ea typeface="ＭＳ Ｐゴシック" pitchFamily="-1" charset="-128"/>
            </a:endParaRPr>
          </a:p>
          <a:p>
            <a:pPr lvl="1"/>
            <a:endParaRPr lang="en-US" sz="1800" dirty="0" smtClean="0">
              <a:latin typeface="Arial" charset="0"/>
              <a:ea typeface="ＭＳ Ｐゴシック" pitchFamily="-1" charset="-128"/>
            </a:endParaRPr>
          </a:p>
          <a:p>
            <a:endParaRPr lang="en-US" sz="2000" dirty="0" smtClean="0">
              <a:latin typeface="Arial" charset="0"/>
              <a:ea typeface="ＭＳ Ｐゴシック" pitchFamily="-1" charset="-128"/>
            </a:endParaRPr>
          </a:p>
          <a:p>
            <a:pPr lvl="1"/>
            <a:endParaRPr lang="en-US" sz="2200" dirty="0" smtClean="0">
              <a:latin typeface="Arial" charset="0"/>
              <a:ea typeface="ＭＳ Ｐゴシック" pitchFamily="-1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ED6E7-AE87-41F8-9E0D-1DF05F764EE0}" type="slidenum">
              <a:rPr lang="en-US"/>
              <a:pPr/>
              <a:t>11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969063" y="6193619"/>
            <a:ext cx="5730711" cy="471110"/>
          </a:xfrm>
          <a:prstGeom prst="rect">
            <a:avLst/>
          </a:prstGeom>
          <a:noFill/>
        </p:spPr>
        <p:txBody>
          <a:bodyPr wrap="none" lIns="100794" tIns="50397" rIns="100794" bIns="50397" rtlCol="0">
            <a:spAutoFit/>
          </a:bodyPr>
          <a:lstStyle/>
          <a:p>
            <a:r>
              <a:rPr lang="en-AU" dirty="0" smtClean="0"/>
              <a:t>http://meetings.apnic.net/32/program/bof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Member Services</a:t>
            </a:r>
            <a:endParaRPr lang="en-AU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575816" y="2123653"/>
          <a:ext cx="4317751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965F2-6A16-624D-806F-C9CE716AA395}" type="slidenum">
              <a:rPr lang="en-GB" smtClean="0"/>
              <a:pPr>
                <a:defRPr/>
              </a:pPr>
              <a:t>12</a:t>
            </a:fld>
            <a:endParaRPr lang="en-GB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544368" y="2339677"/>
          <a:ext cx="3672409" cy="277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1"/>
                <a:gridCol w="1008112"/>
                <a:gridCol w="864096"/>
              </a:tblGrid>
              <a:tr h="370840">
                <a:tc>
                  <a:txBody>
                    <a:bodyPr/>
                    <a:lstStyle/>
                    <a:p>
                      <a:pPr algn="l"/>
                      <a:endParaRPr lang="en-A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2011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AU" b="1" dirty="0" smtClean="0"/>
                        <a:t>SUPPORT</a:t>
                      </a:r>
                      <a:endParaRPr lang="en-AU" b="1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b="1" dirty="0" smtClean="0"/>
                        <a:t>Q1</a:t>
                      </a:r>
                      <a:endParaRPr lang="en-AU" b="1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b="1" dirty="0" smtClean="0"/>
                        <a:t>Q2</a:t>
                      </a:r>
                      <a:endParaRPr lang="en-AU" b="1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E-mail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dirty="0" smtClean="0"/>
                        <a:t>4,171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dirty="0" smtClean="0"/>
                        <a:t>2,661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Phone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dirty="0" smtClean="0"/>
                        <a:t>571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dirty="0" smtClean="0"/>
                        <a:t>510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Chat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dirty="0" smtClean="0"/>
                        <a:t>523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dirty="0" smtClean="0"/>
                        <a:t>429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New Members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dirty="0" smtClean="0"/>
                        <a:t>129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dirty="0" smtClean="0"/>
                        <a:t>163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Mergers &amp; </a:t>
                      </a:r>
                      <a:r>
                        <a:rPr lang="en-AU" dirty="0" err="1" smtClean="0"/>
                        <a:t>Trf</a:t>
                      </a:r>
                      <a:r>
                        <a:rPr lang="en-AU" dirty="0" smtClean="0"/>
                        <a:t>.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dirty="0" smtClean="0"/>
                        <a:t>13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dirty="0" smtClean="0"/>
                        <a:t>20</a:t>
                      </a:r>
                      <a:endParaRPr lang="en-A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DNSSEC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Domain Name Security Extensions</a:t>
            </a:r>
          </a:p>
          <a:p>
            <a:pPr lvl="1"/>
            <a:r>
              <a:rPr lang="en-US" dirty="0" smtClean="0"/>
              <a:t>3 May 2011 DNSSEC Delegation Signer (DS) records submitted to IANA allowing DNSSEC validation to occur from root zones down to APNIC’s reverse zones</a:t>
            </a:r>
          </a:p>
          <a:p>
            <a:pPr lvl="1"/>
            <a:r>
              <a:rPr lang="en-US" dirty="0" smtClean="0"/>
              <a:t>Users can now update their reverse DNS DS record through MyAPNIC</a:t>
            </a:r>
          </a:p>
          <a:p>
            <a:pPr lvl="2"/>
            <a:r>
              <a:rPr lang="en-US" sz="2800" dirty="0" smtClean="0"/>
              <a:t>Single zone updates via Whois domain objects</a:t>
            </a:r>
          </a:p>
          <a:p>
            <a:pPr lvl="2"/>
            <a:r>
              <a:rPr lang="en-US" sz="2800" dirty="0" smtClean="0"/>
              <a:t>Multiple zones updates via zone file upload</a:t>
            </a:r>
          </a:p>
          <a:p>
            <a:pPr lvl="1">
              <a:buNone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965F2-6A16-624D-806F-C9CE716AA395}" type="slidenum">
              <a:rPr lang="en-GB" smtClean="0"/>
              <a:pPr>
                <a:defRPr/>
              </a:pPr>
              <a:t>13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958" y="302737"/>
            <a:ext cx="9500709" cy="1114900"/>
          </a:xfrm>
        </p:spPr>
        <p:txBody>
          <a:bodyPr/>
          <a:lstStyle/>
          <a:p>
            <a:r>
              <a:rPr lang="en-AU" dirty="0" smtClean="0"/>
              <a:t>Root Server Deployment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512" y="1417637"/>
            <a:ext cx="9246155" cy="5412321"/>
          </a:xfrm>
        </p:spPr>
        <p:txBody>
          <a:bodyPr/>
          <a:lstStyle/>
          <a:p>
            <a:r>
              <a:rPr lang="en-AU" sz="3600" dirty="0" smtClean="0"/>
              <a:t>Bhutan</a:t>
            </a:r>
          </a:p>
          <a:p>
            <a:pPr lvl="1"/>
            <a:r>
              <a:rPr lang="en-AU" sz="2800" dirty="0" smtClean="0"/>
              <a:t>Operator: I-root</a:t>
            </a:r>
          </a:p>
          <a:p>
            <a:pPr lvl="1"/>
            <a:r>
              <a:rPr lang="en-AU" sz="2800" dirty="0" smtClean="0"/>
              <a:t>Local host: Bhutan Telecom</a:t>
            </a:r>
          </a:p>
          <a:p>
            <a:pPr lvl="1"/>
            <a:r>
              <a:rPr lang="en-AU" sz="2800" dirty="0" smtClean="0"/>
              <a:t>Location: Thimphu</a:t>
            </a:r>
          </a:p>
          <a:p>
            <a:pPr lvl="1"/>
            <a:r>
              <a:rPr lang="en-AU" sz="2800" dirty="0" smtClean="0"/>
              <a:t>Status: Inaugurated 14 April 2011</a:t>
            </a:r>
          </a:p>
          <a:p>
            <a:r>
              <a:rPr lang="en-AU" sz="3600" dirty="0" smtClean="0"/>
              <a:t>Mongolia</a:t>
            </a:r>
          </a:p>
          <a:p>
            <a:pPr lvl="1"/>
            <a:r>
              <a:rPr lang="en-AU" sz="2800" dirty="0" smtClean="0"/>
              <a:t>Operator: F-root</a:t>
            </a:r>
          </a:p>
          <a:p>
            <a:pPr lvl="1"/>
            <a:r>
              <a:rPr lang="en-AU" sz="2800" dirty="0" smtClean="0"/>
              <a:t>Local host: ICTPA &amp; </a:t>
            </a:r>
            <a:r>
              <a:rPr lang="en-AU" sz="2800" dirty="0" err="1" smtClean="0"/>
              <a:t>Mobinet</a:t>
            </a:r>
            <a:endParaRPr lang="en-AU" sz="2800" dirty="0" smtClean="0"/>
          </a:p>
          <a:p>
            <a:pPr lvl="1"/>
            <a:r>
              <a:rPr lang="en-AU" sz="2800" dirty="0" smtClean="0"/>
              <a:t>Location: Ulaanbaatar</a:t>
            </a:r>
          </a:p>
          <a:p>
            <a:pPr lvl="1"/>
            <a:r>
              <a:rPr lang="en-AU" sz="2800" dirty="0" smtClean="0"/>
              <a:t>Status: Shipped, target operational September 2011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965F2-6A16-624D-806F-C9CE716AA395}" type="slidenum">
              <a:rPr lang="en-GB" smtClean="0"/>
              <a:pPr>
                <a:defRPr/>
              </a:pPr>
              <a:t>14</a:t>
            </a:fld>
            <a:endParaRPr lang="en-GB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727950" y="7207250"/>
            <a:ext cx="2352675" cy="403225"/>
          </a:xfrm>
        </p:spPr>
        <p:txBody>
          <a:bodyPr/>
          <a:lstStyle/>
          <a:p>
            <a:pPr>
              <a:defRPr/>
            </a:pPr>
            <a:fld id="{16A965F2-6A16-624D-806F-C9CE716AA395}" type="slidenum">
              <a:rPr lang="en-GB" smtClean="0"/>
              <a:pPr>
                <a:defRPr/>
              </a:pPr>
              <a:t>15</a:t>
            </a:fld>
            <a:endParaRPr lang="en-GB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</p:spPr>
        <p:txBody>
          <a:bodyPr tIns="22176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dirty="0" smtClean="0">
                <a:latin typeface="Arial Bold" charset="0"/>
                <a:ea typeface="Arial Bold" charset="0"/>
                <a:cs typeface="Arial Bold" charset="0"/>
              </a:rPr>
              <a:t>Key Deliverables</a:t>
            </a:r>
          </a:p>
        </p:txBody>
      </p:sp>
      <p:sp>
        <p:nvSpPr>
          <p:cNvPr id="16388" name="Rectangle 2"/>
          <p:cNvSpPr>
            <a:spLocks noGrp="1" noChangeArrowheads="1"/>
          </p:cNvSpPr>
          <p:nvPr>
            <p:ph idx="1"/>
          </p:nvPr>
        </p:nvSpPr>
        <p:spPr>
          <a:xfrm>
            <a:off x="503238" y="1768475"/>
            <a:ext cx="9070975" cy="4989513"/>
          </a:xfrm>
        </p:spPr>
        <p:txBody>
          <a:bodyPr/>
          <a:lstStyle/>
          <a:p>
            <a:pPr marL="431800" indent="-323850" eaLnBrk="1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dirty="0" smtClean="0"/>
              <a:t>Delivering Value</a:t>
            </a:r>
          </a:p>
          <a:p>
            <a:pPr marL="831850" lvl="1" indent="-323850" eaLnBrk="1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dirty="0" smtClean="0"/>
              <a:t>Resource delegation</a:t>
            </a:r>
          </a:p>
          <a:p>
            <a:pPr marL="831850" lvl="1" indent="-323850" eaLnBrk="1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dirty="0" smtClean="0"/>
              <a:t>Resource Quality Assurance</a:t>
            </a:r>
          </a:p>
          <a:p>
            <a:pPr marL="831850" lvl="1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dirty="0" smtClean="0"/>
              <a:t>Member services</a:t>
            </a:r>
          </a:p>
          <a:p>
            <a:pPr marL="431800" indent="-323850" eaLnBrk="1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dirty="0" smtClean="0"/>
              <a:t>Supporting Internet Development</a:t>
            </a:r>
          </a:p>
          <a:p>
            <a:pPr marL="831850" lvl="1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dirty="0" smtClean="0"/>
              <a:t>DNSSEC</a:t>
            </a:r>
          </a:p>
          <a:p>
            <a:pPr marL="831850" lvl="1" indent="-323850" eaLnBrk="1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dirty="0" smtClean="0"/>
              <a:t>Root Server deployment</a:t>
            </a:r>
          </a:p>
          <a:p>
            <a:pPr marL="431800" indent="-323850" eaLnBrk="1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965F2-6A16-624D-806F-C9CE716AA395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Delivering Value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965F2-6A16-624D-806F-C9CE716AA395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  <p:pic>
        <p:nvPicPr>
          <p:cNvPr id="6" name="Picture 2" descr="C:\Users\sanjaya\Documents\APNIC\Services Area\services-area-tea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2040" y="1871191"/>
            <a:ext cx="5091112" cy="38528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IPv4 Exhaustion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44512" y="1692407"/>
            <a:ext cx="9246155" cy="5137551"/>
          </a:xfrm>
        </p:spPr>
        <p:txBody>
          <a:bodyPr/>
          <a:lstStyle/>
          <a:p>
            <a:r>
              <a:rPr lang="en-US" sz="3600" dirty="0" smtClean="0"/>
              <a:t>Now in Stage 3 as of 15 April 2011</a:t>
            </a:r>
          </a:p>
          <a:p>
            <a:r>
              <a:rPr lang="en-US" sz="3600" dirty="0" smtClean="0"/>
              <a:t>APNIC’s last /8 block is 103.0.0.0/8</a:t>
            </a:r>
          </a:p>
          <a:p>
            <a:r>
              <a:rPr lang="en-US" sz="3600" dirty="0" smtClean="0"/>
              <a:t>Each account holder may receive a maximum of a /22 from APNIC’s last /8 space</a:t>
            </a:r>
          </a:p>
          <a:p>
            <a:r>
              <a:rPr lang="en-US" sz="3600" dirty="0" smtClean="0"/>
              <a:t>From 15 April to 27 August 2011, made 583 delegations to 30 different economies</a:t>
            </a:r>
          </a:p>
          <a:p>
            <a:endParaRPr lang="en-US" sz="3600" dirty="0" smtClean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0AF934-1801-534E-BE49-41A3D61F19B2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IPv4 Exhaustion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2" y="1493837"/>
            <a:ext cx="9322355" cy="5336121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3600" dirty="0" smtClean="0"/>
              <a:t>Returned IPv4 addresses will be redistributed under the last /8 policy</a:t>
            </a:r>
          </a:p>
          <a:p>
            <a:r>
              <a:rPr lang="en-US" sz="3600" dirty="0" smtClean="0"/>
              <a:t>IPv4 addresses will be available in limited quantities for a long time</a:t>
            </a:r>
          </a:p>
          <a:p>
            <a:r>
              <a:rPr lang="en-US" sz="3600" dirty="0" smtClean="0"/>
              <a:t>http://www.apnic.net/ipv4-stage3-faq</a:t>
            </a:r>
          </a:p>
          <a:p>
            <a:endParaRPr lang="en-US" sz="3600" dirty="0" smtClean="0"/>
          </a:p>
          <a:p>
            <a:endParaRPr lang="en-US" sz="3600" dirty="0" smtClean="0"/>
          </a:p>
          <a:p>
            <a:endParaRPr lang="en-US" sz="3600" dirty="0" smtClean="0"/>
          </a:p>
          <a:p>
            <a:endParaRPr lang="en-US" sz="36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965F2-6A16-624D-806F-C9CE716AA395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IPv4 Delegations 2011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965F2-6A16-624D-806F-C9CE716AA395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3928" y="1333088"/>
            <a:ext cx="7117606" cy="5327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578074" y="6480133"/>
            <a:ext cx="21201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dirty="0" smtClean="0"/>
              <a:t>As of 26 August 2011</a:t>
            </a:r>
            <a:endParaRPr lang="en-A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IPv6 Delegations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112" y="1692407"/>
            <a:ext cx="9398555" cy="5137551"/>
          </a:xfrm>
        </p:spPr>
        <p:txBody>
          <a:bodyPr/>
          <a:lstStyle/>
          <a:p>
            <a:r>
              <a:rPr lang="en-US" dirty="0" smtClean="0"/>
              <a:t>Continued strong growth in IPv6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965F2-6A16-624D-806F-C9CE716AA395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1687512" y="2560637"/>
          <a:ext cx="6720417" cy="3764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IPv6 Delegations 2011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965F2-6A16-624D-806F-C9CE716AA395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12483" y="1285694"/>
            <a:ext cx="7099202" cy="5322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466520" y="6465619"/>
            <a:ext cx="21201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dirty="0" smtClean="0"/>
              <a:t>As of 26 August 2011</a:t>
            </a:r>
            <a:endParaRPr lang="en-A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 Number Delegations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2" y="1692407"/>
            <a:ext cx="9322355" cy="5137551"/>
          </a:xfrm>
        </p:spPr>
        <p:txBody>
          <a:bodyPr/>
          <a:lstStyle/>
          <a:p>
            <a:r>
              <a:rPr lang="en-US" dirty="0" smtClean="0"/>
              <a:t>Steady growth of AS delegations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965F2-6A16-624D-806F-C9CE716AA395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1680105" y="2713037"/>
          <a:ext cx="5232416" cy="3306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ight Brace 5"/>
          <p:cNvSpPr/>
          <p:nvPr/>
        </p:nvSpPr>
        <p:spPr>
          <a:xfrm>
            <a:off x="6912520" y="3707829"/>
            <a:ext cx="216024" cy="936104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TextBox 6"/>
          <p:cNvSpPr txBox="1"/>
          <p:nvPr/>
        </p:nvSpPr>
        <p:spPr>
          <a:xfrm>
            <a:off x="7180849" y="3722343"/>
            <a:ext cx="17908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800" dirty="0" smtClean="0"/>
              <a:t>4-byte ASN</a:t>
            </a:r>
          </a:p>
          <a:p>
            <a:r>
              <a:rPr lang="en-AU" sz="1800" dirty="0" smtClean="0"/>
              <a:t>NIR allocations</a:t>
            </a:r>
          </a:p>
          <a:p>
            <a:r>
              <a:rPr lang="en-AU" sz="1800" dirty="0" smtClean="0"/>
              <a:t>(6 NIRs @ 100)</a:t>
            </a:r>
            <a:endParaRPr lang="en-A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PNIC32-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APNIC32.pot</Template>
  <TotalTime>1876</TotalTime>
  <Words>442</Words>
  <Application>Microsoft Macintosh PowerPoint</Application>
  <PresentationFormat>Custom</PresentationFormat>
  <Paragraphs>113</Paragraphs>
  <Slides>15</Slides>
  <Notes>2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APNIC32-1</vt:lpstr>
      <vt:lpstr>Services Area Report </vt:lpstr>
      <vt:lpstr>Key Deliverables</vt:lpstr>
      <vt:lpstr>Delivering Value</vt:lpstr>
      <vt:lpstr>IPv4 Exhaustion</vt:lpstr>
      <vt:lpstr>IPv4 Exhaustion</vt:lpstr>
      <vt:lpstr>IPv4 Delegations 2011</vt:lpstr>
      <vt:lpstr>IPv6 Delegations</vt:lpstr>
      <vt:lpstr>IPv6 Delegations 2011</vt:lpstr>
      <vt:lpstr>AS Number Delegations</vt:lpstr>
      <vt:lpstr>Resource Quality Assurance</vt:lpstr>
      <vt:lpstr>Network Abuse BoF</vt:lpstr>
      <vt:lpstr>Member Services</vt:lpstr>
      <vt:lpstr>DNSSEC</vt:lpstr>
      <vt:lpstr>Root Server Deployment</vt:lpstr>
      <vt:lpstr>Thank You</vt:lpstr>
    </vt:vector>
  </TitlesOfParts>
  <Company>APNIC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Heading Arial bold</dc:title>
  <dc:creator>Bhadrika Magan</dc:creator>
  <cp:lastModifiedBy>Samantha Marks</cp:lastModifiedBy>
  <cp:revision>64</cp:revision>
  <cp:lastPrinted>1601-01-01T00:00:00Z</cp:lastPrinted>
  <dcterms:created xsi:type="dcterms:W3CDTF">2011-09-01T02:12:36Z</dcterms:created>
  <dcterms:modified xsi:type="dcterms:W3CDTF">2011-09-01T02:14:12Z</dcterms:modified>
</cp:coreProperties>
</file>