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03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1" r:id="rId4"/>
    <p:sldId id="272" r:id="rId5"/>
    <p:sldId id="273" r:id="rId6"/>
    <p:sldId id="274" r:id="rId7"/>
    <p:sldId id="260" r:id="rId8"/>
    <p:sldId id="269" r:id="rId9"/>
    <p:sldId id="262" r:id="rId10"/>
    <p:sldId id="263" r:id="rId11"/>
    <p:sldId id="266" r:id="rId12"/>
    <p:sldId id="265" r:id="rId13"/>
    <p:sldId id="268" r:id="rId14"/>
    <p:sldId id="270" r:id="rId15"/>
    <p:sldId id="276" r:id="rId16"/>
    <p:sldId id="277" r:id="rId17"/>
  </p:sldIdLst>
  <p:sldSz cx="10080625" cy="7559675"/>
  <p:notesSz cx="7559675" cy="10691813"/>
  <p:defaultTextStyle>
    <a:defPPr>
      <a:defRPr lang="en-US"/>
    </a:defPPr>
    <a:lvl1pPr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719" indent="-285662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142643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99702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56760" indent="-228529" algn="l" defTabSz="4491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5289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2347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199405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6462" algn="l" defTabSz="45705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64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8C0C-71F7-DB43-80DD-8D841CC5A82B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0093F-9919-004B-98A0-A614EF434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53EACD0-9903-A043-ADA5-69DA0CE24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19929" indent="-37462871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643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9702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6760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103A01-47B6-B543-81AA-6FA61E92E3E9}" type="slidenum">
              <a:rPr lang="en-GB"/>
              <a:pPr/>
              <a:t>6</a:t>
            </a:fld>
            <a:endParaRPr lang="en-GB"/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12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b="1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*Web-based online participation figures are based on the number of unique IP addresses per session and exclude APNIC staff and on-site participants.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53EACD0-9903-A043-ADA5-69DA0CE24DF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Highlights==========* APRICOT-APAN 2011, Feb 2011Coordinated a full day IPv6 Transition Conference (over 600 participation)* ICANN41 IPv6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sessionOrganized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an IPv6 Session in collaboration with ICANN and IANA* Supported the inaugural SGNOC meeting* Collaboration with ITU Asia Pacific: IPv6 WorkshopIPv6 Migration Strategy for Telecom Service Providers* Provide regional IPv6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activitiesdot.Asia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ISOC-HK, ISOC-PH, IPv6TF Thailand,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53EACD0-9903-A043-ADA5-69DA0CE24DF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302737"/>
            <a:ext cx="9500709" cy="125994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58" y="1692407"/>
            <a:ext cx="9500709" cy="51375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6A5B-5A62-5D41-A0A2-6A7C3AF9D2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28479" y="7207941"/>
            <a:ext cx="2352146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7317-3F07-9546-B28F-C24805764F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AFE5-1309-1F4A-8DEA-9269EC941E0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829957"/>
            <a:ext cx="10080625" cy="7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840921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DD9537-59D9-374A-820E-5E7F40FC58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 dt="0"/>
  <p:txStyles>
    <p:titleStyle>
      <a:lvl1pPr algn="ctr" defTabSz="503972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03972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07943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11915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15886" algn="ctr" defTabSz="503972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77979" indent="-377979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818954" indent="-314982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259929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763900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267872" indent="-251986" algn="l" defTabSz="5039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dirty="0" smtClean="0"/>
              <a:t>Communications Area Report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700" b="1" dirty="0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r>
              <a:rPr lang="en-US" dirty="0" smtClean="0"/>
              <a:t>German Valdez</a:t>
            </a:r>
          </a:p>
          <a:p>
            <a:pPr eaLnBrk="1"/>
            <a:r>
              <a:rPr lang="en-US" dirty="0" smtClean="0"/>
              <a:t>Communications Area Director</a:t>
            </a:r>
            <a:br>
              <a:rPr lang="en-US" dirty="0" smtClean="0"/>
            </a:br>
            <a:endParaRPr lang="en-US" sz="17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Coordinated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Conference</a:t>
            </a:r>
          </a:p>
          <a:p>
            <a:pPr lvl="1"/>
            <a:r>
              <a:rPr lang="en-US" dirty="0" smtClean="0"/>
              <a:t>Continuing improvement plan</a:t>
            </a:r>
          </a:p>
          <a:p>
            <a:pPr lvl="1"/>
            <a:r>
              <a:rPr lang="en-US" dirty="0" smtClean="0"/>
              <a:t>Investing in webcast equipment</a:t>
            </a:r>
          </a:p>
          <a:p>
            <a:pPr lvl="1"/>
            <a:r>
              <a:rPr lang="en-US" dirty="0" smtClean="0"/>
              <a:t>Developed improved remote participation interface</a:t>
            </a:r>
          </a:p>
          <a:p>
            <a:pPr lvl="1"/>
            <a:r>
              <a:rPr lang="en-US" dirty="0" smtClean="0"/>
              <a:t>Early site visit to venues</a:t>
            </a:r>
          </a:p>
          <a:p>
            <a:r>
              <a:rPr lang="en-US" dirty="0" smtClean="0"/>
              <a:t>Participation in </a:t>
            </a:r>
            <a:r>
              <a:rPr lang="en-US" dirty="0" err="1" smtClean="0"/>
              <a:t>CommunicAsia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coordination with </a:t>
            </a:r>
            <a:r>
              <a:rPr lang="en-US" dirty="0" err="1" smtClean="0"/>
              <a:t>dot.ASIA</a:t>
            </a:r>
            <a:r>
              <a:rPr lang="en-US" dirty="0" smtClean="0"/>
              <a:t> and APIA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/8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22438"/>
            <a:ext cx="9072563" cy="5107519"/>
          </a:xfrm>
        </p:spPr>
        <p:txBody>
          <a:bodyPr/>
          <a:lstStyle/>
          <a:p>
            <a:r>
              <a:rPr lang="en-US" dirty="0" smtClean="0"/>
              <a:t>Delivering the right message</a:t>
            </a:r>
          </a:p>
          <a:p>
            <a:pPr lvl="1"/>
            <a:r>
              <a:rPr lang="en-US" dirty="0" smtClean="0"/>
              <a:t>Coordinated Final /8 campaign</a:t>
            </a:r>
          </a:p>
          <a:p>
            <a:pPr lvl="2"/>
            <a:r>
              <a:rPr lang="en-US" dirty="0" smtClean="0"/>
              <a:t>Press Releases</a:t>
            </a:r>
          </a:p>
          <a:p>
            <a:pPr lvl="2"/>
            <a:r>
              <a:rPr lang="en-US" dirty="0" smtClean="0"/>
              <a:t>Member communications</a:t>
            </a:r>
          </a:p>
          <a:p>
            <a:pPr lvl="1"/>
            <a:r>
              <a:rPr lang="en-US" dirty="0" smtClean="0"/>
              <a:t>Close communication with the </a:t>
            </a:r>
            <a:r>
              <a:rPr lang="en-US" dirty="0" err="1" smtClean="0"/>
              <a:t>NIRs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493838"/>
            <a:ext cx="9072563" cy="5336120"/>
          </a:xfrm>
        </p:spPr>
        <p:txBody>
          <a:bodyPr/>
          <a:lstStyle/>
          <a:p>
            <a:r>
              <a:rPr lang="en-US" dirty="0" smtClean="0"/>
              <a:t>IPv6 presentation in over 30 events in the AP region during 2011</a:t>
            </a:r>
          </a:p>
          <a:p>
            <a:pPr lvl="1"/>
            <a:r>
              <a:rPr lang="en-US" dirty="0" smtClean="0"/>
              <a:t>APRICOT-APAN 2011</a:t>
            </a:r>
          </a:p>
          <a:p>
            <a:pPr lvl="1"/>
            <a:r>
              <a:rPr lang="en-US" dirty="0" smtClean="0"/>
              <a:t>ICANN 41 IPv6 Session</a:t>
            </a:r>
          </a:p>
          <a:p>
            <a:pPr lvl="1"/>
            <a:r>
              <a:rPr lang="en-US" dirty="0" smtClean="0"/>
              <a:t>SGNOG-1 Inaugural Session</a:t>
            </a:r>
          </a:p>
          <a:p>
            <a:pPr lvl="1"/>
            <a:r>
              <a:rPr lang="en-US" dirty="0" smtClean="0"/>
              <a:t>Secretariat APIPv6TF</a:t>
            </a:r>
          </a:p>
          <a:p>
            <a:r>
              <a:rPr lang="en-US" dirty="0" smtClean="0"/>
              <a:t>Several activities in intergovernmental organizations. (Details in Public Affairs report)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Corporate Identity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live in an IPv6 world now ::</a:t>
            </a:r>
          </a:p>
          <a:p>
            <a:r>
              <a:rPr lang="en-US" dirty="0" smtClean="0"/>
              <a:t>Collaborative community ( )</a:t>
            </a:r>
          </a:p>
          <a:p>
            <a:r>
              <a:rPr lang="en-US" dirty="0" smtClean="0"/>
              <a:t>Changing icon represents our dynamic and diversity community</a:t>
            </a:r>
          </a:p>
          <a:p>
            <a:r>
              <a:rPr lang="en-US" dirty="0" smtClean="0"/>
              <a:t>New image for a new era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13" y="1874839"/>
            <a:ext cx="3467100" cy="945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649913" y="3017837"/>
            <a:ext cx="34607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business card colours CMYK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26113" y="4541837"/>
            <a:ext cx="3208819" cy="175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3AFE5-1309-1F4A-8DEA-9269EC941E0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Corporate Identity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use</a:t>
            </a:r>
          </a:p>
          <a:p>
            <a:endParaRPr lang="en-US" dirty="0"/>
          </a:p>
        </p:txBody>
      </p:sp>
      <p:pic>
        <p:nvPicPr>
          <p:cNvPr id="6" name="Content Placeholder 3" descr="Formal APNIC logo_colour.jpg"/>
          <p:cNvPicPr>
            <a:picLocks noGrp="1" noChangeAspect="1"/>
          </p:cNvPicPr>
          <p:nvPr/>
        </p:nvPicPr>
        <p:blipFill>
          <a:blip r:embed="rId2"/>
          <a:srcRect t="-62116" b="-62116"/>
          <a:stretch>
            <a:fillRect/>
          </a:stretch>
        </p:blipFill>
        <p:spPr bwMode="auto">
          <a:xfrm>
            <a:off x="1535113" y="2332037"/>
            <a:ext cx="7526147" cy="4139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Management System</a:t>
            </a:r>
          </a:p>
          <a:p>
            <a:pPr lvl="1"/>
            <a:r>
              <a:rPr lang="en-US" dirty="0" smtClean="0"/>
              <a:t>Streamlining content updates to APNIC website</a:t>
            </a:r>
          </a:p>
          <a:p>
            <a:pPr lvl="1"/>
            <a:r>
              <a:rPr lang="en-US" smtClean="0"/>
              <a:t>Allows content specialists </a:t>
            </a:r>
            <a:r>
              <a:rPr lang="en-US" dirty="0" smtClean="0"/>
              <a:t>to update APNIC website following editorial best practices</a:t>
            </a:r>
          </a:p>
          <a:p>
            <a:pPr lvl="1"/>
            <a:r>
              <a:rPr lang="en-US" dirty="0" smtClean="0"/>
              <a:t>Implementation of workflow</a:t>
            </a:r>
          </a:p>
          <a:p>
            <a:pPr lvl="2"/>
            <a:r>
              <a:rPr lang="en-US" dirty="0" smtClean="0"/>
              <a:t>Giving content owners the ability to update website pages allocated to them</a:t>
            </a:r>
          </a:p>
          <a:p>
            <a:pPr lvl="2"/>
            <a:r>
              <a:rPr lang="en-US" dirty="0" smtClean="0"/>
              <a:t>Significant ongoing training and video tutorials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27950" y="7207250"/>
            <a:ext cx="2352675" cy="403225"/>
          </a:xfrm>
        </p:spPr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-30163"/>
            <a:ext cx="9069388" cy="1116011"/>
          </a:xfrm>
        </p:spPr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036637"/>
            <a:ext cx="9180514" cy="5110163"/>
          </a:xfrm>
        </p:spPr>
        <p:txBody>
          <a:bodyPr/>
          <a:lstStyle/>
          <a:p>
            <a:r>
              <a:rPr lang="en-US" dirty="0" smtClean="0"/>
              <a:t>Delivering Value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APNIC Conferences</a:t>
            </a:r>
          </a:p>
          <a:p>
            <a:pPr lvl="1"/>
            <a:r>
              <a:rPr lang="en-US" dirty="0" smtClean="0"/>
              <a:t>Implementation final /8</a:t>
            </a:r>
          </a:p>
          <a:p>
            <a:r>
              <a:rPr lang="en-US" dirty="0" smtClean="0"/>
              <a:t>Supporting Internet Development</a:t>
            </a:r>
          </a:p>
          <a:p>
            <a:pPr lvl="1"/>
            <a:r>
              <a:rPr lang="en-US" dirty="0" smtClean="0"/>
              <a:t>IPv6 Program</a:t>
            </a:r>
          </a:p>
          <a:p>
            <a:r>
              <a:rPr lang="en-US" dirty="0" smtClean="0"/>
              <a:t>Corporate Support</a:t>
            </a:r>
          </a:p>
          <a:p>
            <a:pPr lvl="1"/>
            <a:r>
              <a:rPr lang="en-US" dirty="0" smtClean="0"/>
              <a:t>New Corporate Identity</a:t>
            </a:r>
          </a:p>
          <a:p>
            <a:pPr lvl="1"/>
            <a:r>
              <a:rPr lang="en-US" dirty="0" smtClean="0"/>
              <a:t>CMS Implementation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" y="81491"/>
            <a:ext cx="9500709" cy="1259946"/>
          </a:xfrm>
        </p:spPr>
        <p:txBody>
          <a:bodyPr/>
          <a:lstStyle/>
          <a:p>
            <a:r>
              <a:rPr lang="en-US" dirty="0" smtClean="0"/>
              <a:t>Face-to-Face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58" y="1189037"/>
            <a:ext cx="9500709" cy="5366151"/>
          </a:xfrm>
        </p:spPr>
        <p:txBody>
          <a:bodyPr/>
          <a:lstStyle/>
          <a:p>
            <a:r>
              <a:rPr lang="en-US" dirty="0" smtClean="0"/>
              <a:t>Face-to-face Training Courses (Feb-Aug)</a:t>
            </a:r>
          </a:p>
          <a:p>
            <a:pPr lvl="1"/>
            <a:r>
              <a:rPr lang="en-US" dirty="0" smtClean="0"/>
              <a:t>30 courses (Tutorials, Workshops)</a:t>
            </a:r>
          </a:p>
          <a:p>
            <a:pPr lvl="1"/>
            <a:r>
              <a:rPr lang="en-US" dirty="0" smtClean="0"/>
              <a:t>15 economies and 902 participants</a:t>
            </a:r>
          </a:p>
          <a:p>
            <a:r>
              <a:rPr lang="en-US" dirty="0" smtClean="0"/>
              <a:t>Training support services</a:t>
            </a:r>
          </a:p>
          <a:p>
            <a:pPr lvl="1"/>
            <a:r>
              <a:rPr lang="en-US" dirty="0" smtClean="0"/>
              <a:t>APNIC Conference Remote Participation facilitation</a:t>
            </a:r>
          </a:p>
          <a:p>
            <a:pPr lvl="2"/>
            <a:r>
              <a:rPr lang="en-US" dirty="0" smtClean="0"/>
              <a:t>APNIC Trainers at remote hub locations facilitate remote participation in Policy SIG proceedings and conduct policy briefings</a:t>
            </a:r>
          </a:p>
          <a:p>
            <a:r>
              <a:rPr lang="en-US" dirty="0" smtClean="0"/>
              <a:t>Outreach activities in the Asia Pacific region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eLearning Courses (Feb-Aug)</a:t>
            </a:r>
          </a:p>
          <a:p>
            <a:pPr lvl="1"/>
            <a:r>
              <a:rPr lang="en-US" sz="3200" dirty="0" smtClean="0"/>
              <a:t>“Live” sessions conducted online through </a:t>
            </a:r>
            <a:r>
              <a:rPr lang="en-US" sz="3200" dirty="0" err="1" smtClean="0"/>
              <a:t>WebEX</a:t>
            </a:r>
            <a:r>
              <a:rPr lang="en-US" sz="3200" dirty="0" smtClean="0"/>
              <a:t> platform</a:t>
            </a:r>
          </a:p>
          <a:p>
            <a:pPr lvl="1"/>
            <a:r>
              <a:rPr lang="en-US" dirty="0" smtClean="0"/>
              <a:t>3 1-hour sessions on fortnightly basis, targeting 3 sub-regions</a:t>
            </a:r>
          </a:p>
          <a:p>
            <a:pPr lvl="1"/>
            <a:r>
              <a:rPr lang="en-US" dirty="0" smtClean="0"/>
              <a:t>42 modules delivered</a:t>
            </a:r>
          </a:p>
          <a:p>
            <a:pPr lvl="1"/>
            <a:r>
              <a:rPr lang="en-US" dirty="0" smtClean="0"/>
              <a:t>441 participants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7" name="Picture 6" descr="eLearning post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94" y="4237037"/>
            <a:ext cx="4524327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eLearning Media Room</a:t>
            </a:r>
          </a:p>
        </p:txBody>
      </p:sp>
      <p:pic>
        <p:nvPicPr>
          <p:cNvPr id="41987" name="Picture 5" descr="100_01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2" y="1493838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773113" y="6142038"/>
            <a:ext cx="8458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ea typeface="MS Gothic" charset="0"/>
                <a:cs typeface="MS Gothic" charset="0"/>
              </a:rPr>
              <a:t>A dedicated media room is </a:t>
            </a:r>
            <a:r>
              <a:rPr lang="en-US" sz="1800" dirty="0" smtClean="0">
                <a:ea typeface="MS Gothic" charset="0"/>
                <a:cs typeface="MS Gothic" charset="0"/>
              </a:rPr>
              <a:t>set up </a:t>
            </a:r>
            <a:r>
              <a:rPr lang="en-US" sz="1800" dirty="0">
                <a:ea typeface="MS Gothic" charset="0"/>
                <a:cs typeface="MS Gothic" charset="0"/>
              </a:rPr>
              <a:t>to </a:t>
            </a:r>
            <a:r>
              <a:rPr lang="en-US" sz="1800" dirty="0" smtClean="0">
                <a:ea typeface="MS Gothic" charset="0"/>
                <a:cs typeface="MS Gothic" charset="0"/>
              </a:rPr>
              <a:t>deliver </a:t>
            </a:r>
            <a:r>
              <a:rPr lang="en-US" sz="1800" dirty="0">
                <a:ea typeface="MS Gothic" charset="0"/>
                <a:cs typeface="MS Gothic" charset="0"/>
              </a:rPr>
              <a:t>eLearning sessions and remote presentations.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1" y="301628"/>
            <a:ext cx="9070975" cy="963609"/>
          </a:xfrm>
        </p:spPr>
        <p:txBody>
          <a:bodyPr tIns="22169"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 smtClean="0">
                <a:latin typeface="Arial Bold" charset="0"/>
                <a:ea typeface="Arial Bold" charset="0"/>
                <a:cs typeface="Arial Bold" charset="0"/>
              </a:rPr>
              <a:t>Training Lab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idx="1"/>
          </p:nvPr>
        </p:nvSpPr>
        <p:spPr>
          <a:xfrm>
            <a:off x="392113" y="1341437"/>
            <a:ext cx="9182104" cy="5416555"/>
          </a:xfrm>
        </p:spPr>
        <p:txBody>
          <a:bodyPr/>
          <a:lstStyle/>
          <a:p>
            <a:pPr marL="431665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 smtClean="0"/>
              <a:t>Training Lab infrastructure upgraded</a:t>
            </a:r>
          </a:p>
          <a:p>
            <a:pPr marL="872640" lvl="1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AU" dirty="0" smtClean="0"/>
              <a:t>Enables</a:t>
            </a:r>
            <a:r>
              <a:rPr lang="en-US" dirty="0" smtClean="0"/>
              <a:t> the training team to conduct advanced technical workshop</a:t>
            </a:r>
            <a:r>
              <a:rPr lang="en-AU" dirty="0" err="1" smtClean="0"/>
              <a:t>s</a:t>
            </a:r>
            <a:r>
              <a:rPr lang="en-AU" dirty="0" smtClean="0"/>
              <a:t> to the APNIC community</a:t>
            </a:r>
          </a:p>
          <a:p>
            <a:pPr marL="872640" lvl="1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AU" dirty="0" smtClean="0"/>
              <a:t>Adds more value to training courses</a:t>
            </a:r>
          </a:p>
          <a:p>
            <a:pPr marL="872640" lvl="1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AU" dirty="0" smtClean="0"/>
              <a:t>Environment for other test scenarios</a:t>
            </a:r>
          </a:p>
          <a:p>
            <a:pPr marL="1313615" lvl="2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AU" dirty="0" smtClean="0"/>
              <a:t>Network operations, infrastructure etc.</a:t>
            </a:r>
            <a:endParaRPr lang="en-US" dirty="0" smtClean="0"/>
          </a:p>
          <a:p>
            <a:pPr marL="872640" lvl="1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AU" dirty="0" smtClean="0"/>
          </a:p>
          <a:p>
            <a:pPr marL="872640" lvl="1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GB" dirty="0" smtClean="0"/>
          </a:p>
          <a:p>
            <a:pPr marL="431665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GB" dirty="0" smtClean="0"/>
          </a:p>
          <a:p>
            <a:pPr marL="431665" indent="-323749">
              <a:buSzPct val="45000"/>
              <a:buFont typeface="Wingdings" charset="2"/>
              <a:buChar char="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endParaRPr lang="en-GB" dirty="0" smtClean="0"/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E13558-2987-DD45-8259-2A308264E7FC}" type="slidenum">
              <a:rPr lang="en-GB" smtClean="0">
                <a:latin typeface="Arial" charset="0"/>
              </a:rPr>
              <a:pPr/>
              <a:t>6</a:t>
            </a:fld>
            <a:endParaRPr lang="en-GB" smtClean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12" y="4084637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"/>
            <a:ext cx="9069388" cy="1265238"/>
          </a:xfrm>
        </p:spPr>
        <p:txBody>
          <a:bodyPr/>
          <a:lstStyle/>
          <a:p>
            <a:r>
              <a:rPr lang="en-US" dirty="0" smtClean="0"/>
              <a:t>Policy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9388" cy="5414965"/>
          </a:xfrm>
        </p:spPr>
        <p:txBody>
          <a:bodyPr/>
          <a:lstStyle/>
          <a:p>
            <a:r>
              <a:rPr lang="en-US" dirty="0" smtClean="0"/>
              <a:t>APNIC 31 – 11 proposals discussed:</a:t>
            </a:r>
          </a:p>
          <a:p>
            <a:pPr lvl="1"/>
            <a:r>
              <a:rPr lang="en-US" dirty="0" smtClean="0"/>
              <a:t>Reached consensus</a:t>
            </a:r>
            <a:r>
              <a:rPr lang="en-US" b="1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prop-083: Alternative criteria for subsequent IPv6 allocations </a:t>
            </a:r>
            <a:r>
              <a:rPr lang="en-US" sz="2000" i="1" dirty="0" smtClean="0"/>
              <a:t>(Implemented)</a:t>
            </a:r>
          </a:p>
          <a:p>
            <a:pPr lvl="2"/>
            <a:r>
              <a:rPr lang="en-US" dirty="0" smtClean="0"/>
              <a:t>prop-088: Distribution of IPv4 addresses once the final /8 period starts </a:t>
            </a:r>
            <a:r>
              <a:rPr lang="en-US" sz="2000" i="1" dirty="0" smtClean="0"/>
              <a:t>(Implemented)</a:t>
            </a:r>
          </a:p>
          <a:p>
            <a:pPr lvl="2"/>
            <a:r>
              <a:rPr lang="en-US" dirty="0" smtClean="0"/>
              <a:t>prop-093: Reducing the minimum delegation size for the final /8 policy </a:t>
            </a:r>
            <a:r>
              <a:rPr lang="en-US" sz="2000" i="1" dirty="0" smtClean="0"/>
              <a:t>(Implemented)</a:t>
            </a:r>
            <a:endParaRPr lang="en-US" sz="2000" dirty="0" smtClean="0"/>
          </a:p>
          <a:p>
            <a:pPr lvl="2"/>
            <a:r>
              <a:rPr lang="en-US" dirty="0" smtClean="0"/>
              <a:t>prop-094: Adding alternative criteria to renumbering requirement in final /8 policy </a:t>
            </a:r>
            <a:r>
              <a:rPr lang="en-US" sz="2000" i="1" dirty="0" smtClean="0"/>
              <a:t>(Implemented)</a:t>
            </a:r>
            <a:endParaRPr lang="en-US" sz="2000" dirty="0" smtClean="0"/>
          </a:p>
          <a:p>
            <a:pPr lvl="2"/>
            <a:r>
              <a:rPr lang="en-US" dirty="0" smtClean="0"/>
              <a:t>prop-095: Inter RIR IPv4 address transfer proposal </a:t>
            </a:r>
            <a:r>
              <a:rPr lang="en-US" sz="2000" i="1" dirty="0" smtClean="0"/>
              <a:t>(Implemented)</a:t>
            </a:r>
            <a:endParaRPr lang="en-US" sz="2000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940" lvl="2" indent="-377940"/>
            <a:r>
              <a:rPr lang="en-US" sz="3100" dirty="0" smtClean="0"/>
              <a:t>Reached consensus</a:t>
            </a:r>
            <a:r>
              <a:rPr lang="en-US" sz="3100" b="1" dirty="0" smtClean="0"/>
              <a:t>:</a:t>
            </a:r>
          </a:p>
          <a:p>
            <a:pPr marL="881859" lvl="3" indent="-377940"/>
            <a:r>
              <a:rPr lang="en-US" sz="2600" dirty="0" smtClean="0"/>
              <a:t>prop-097: Global policy for post exhaustion IPv4 allocation mechanisms by the IANA </a:t>
            </a:r>
            <a:r>
              <a:rPr lang="en-US" sz="2600" i="1" dirty="0" smtClean="0"/>
              <a:t>(Pending remaining steps of global policy process)</a:t>
            </a:r>
          </a:p>
          <a:p>
            <a:r>
              <a:rPr lang="en-US" sz="3100" dirty="0" smtClean="0"/>
              <a:t>Returned to mailing list for further discussion:</a:t>
            </a:r>
          </a:p>
          <a:p>
            <a:pPr lvl="1"/>
            <a:r>
              <a:rPr lang="en-US" sz="2600" dirty="0" smtClean="0"/>
              <a:t>prop-096: Maintaining demonstrated needs requirement in transfer policy after the final /8 phase</a:t>
            </a:r>
          </a:p>
          <a:p>
            <a:pPr marL="881859" lvl="3" indent="-377940"/>
            <a:endParaRPr lang="en-US" sz="26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31 Meeting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31 – on-site participation</a:t>
            </a:r>
          </a:p>
          <a:p>
            <a:pPr lvl="1"/>
            <a:r>
              <a:rPr lang="en-US" dirty="0" smtClean="0"/>
              <a:t>426 APNIC delegates with 48 economies and 160 Member organizations represented</a:t>
            </a:r>
          </a:p>
          <a:p>
            <a:r>
              <a:rPr lang="en-US" dirty="0" smtClean="0"/>
              <a:t>Remote Participation</a:t>
            </a:r>
          </a:p>
          <a:p>
            <a:pPr lvl="1"/>
            <a:r>
              <a:rPr lang="en-US" dirty="0" smtClean="0"/>
              <a:t>33 participants in remote venues (PNG and Indonesia)</a:t>
            </a:r>
          </a:p>
          <a:p>
            <a:pPr lvl="1"/>
            <a:r>
              <a:rPr lang="en-US" dirty="0" smtClean="0"/>
              <a:t>353 online remote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C19-DB81-694D-8A28-FF9D68DE54A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3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3000</TotalTime>
  <Words>675</Words>
  <Application>Microsoft Macintosh PowerPoint</Application>
  <PresentationFormat>Custom</PresentationFormat>
  <Paragraphs>114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APNIC32-1</vt:lpstr>
      <vt:lpstr>Communications Area Report </vt:lpstr>
      <vt:lpstr>Key Deliverables</vt:lpstr>
      <vt:lpstr>Face-to-Face Training</vt:lpstr>
      <vt:lpstr>eLearning</vt:lpstr>
      <vt:lpstr>eLearning Media Room</vt:lpstr>
      <vt:lpstr>Training Lab</vt:lpstr>
      <vt:lpstr>Policy Development Process</vt:lpstr>
      <vt:lpstr>Policy Development Process</vt:lpstr>
      <vt:lpstr>APNIC 31 Meeting </vt:lpstr>
      <vt:lpstr>APNIC Coordinated Events</vt:lpstr>
      <vt:lpstr>Final /8 Implementation</vt:lpstr>
      <vt:lpstr>IPv6 Program</vt:lpstr>
      <vt:lpstr>New Corporate Identity</vt:lpstr>
      <vt:lpstr>New Corporate Identity</vt:lpstr>
      <vt:lpstr>CMS Implementation</vt:lpstr>
      <vt:lpstr>Thank You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Arial bold</dc:title>
  <dc:creator>Bhadrika Magan</dc:creator>
  <cp:lastModifiedBy>Samantha Marks</cp:lastModifiedBy>
  <cp:revision>35</cp:revision>
  <cp:lastPrinted>2011-09-01T02:01:02Z</cp:lastPrinted>
  <dcterms:created xsi:type="dcterms:W3CDTF">2011-09-01T02:00:25Z</dcterms:created>
  <dcterms:modified xsi:type="dcterms:W3CDTF">2011-09-01T02:01:24Z</dcterms:modified>
</cp:coreProperties>
</file>