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7" r:id="rId2"/>
    <p:sldId id="573" r:id="rId3"/>
    <p:sldId id="574" r:id="rId4"/>
    <p:sldId id="566" r:id="rId5"/>
    <p:sldId id="575" r:id="rId6"/>
    <p:sldId id="568" r:id="rId7"/>
    <p:sldId id="569" r:id="rId8"/>
    <p:sldId id="571" r:id="rId9"/>
    <p:sldId id="582" r:id="rId10"/>
    <p:sldId id="580" r:id="rId11"/>
    <p:sldId id="581" r:id="rId12"/>
  </p:sldIdLst>
  <p:sldSz cx="9906000" cy="6858000" type="A4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33"/>
    <a:srgbClr val="3333CC"/>
    <a:srgbClr val="CCCC00"/>
    <a:srgbClr val="663E72"/>
    <a:srgbClr val="B8B400"/>
    <a:srgbClr val="FFFF66"/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62" autoAdjust="0"/>
    <p:restoredTop sz="83152" autoAdjust="0"/>
  </p:normalViewPr>
  <p:slideViewPr>
    <p:cSldViewPr>
      <p:cViewPr>
        <p:scale>
          <a:sx n="66" d="100"/>
          <a:sy n="66" d="100"/>
        </p:scale>
        <p:origin x="-1266" y="-156"/>
      </p:cViewPr>
      <p:guideLst>
        <p:guide orient="horz" pos="663"/>
        <p:guide orient="horz" pos="2205"/>
        <p:guide orient="horz" pos="2432"/>
        <p:guide pos="3936"/>
        <p:guide pos="6068"/>
        <p:guide pos="5705"/>
        <p:guide pos="3075"/>
        <p:guide pos="12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482" y="0"/>
            <a:ext cx="2946575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10FEAA7-4FD6-460B-A90F-CE7B5E6AA31B}" type="datetimeFigureOut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576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482" y="9378485"/>
            <a:ext cx="2946575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D9A54DC-B95B-4123-9149-A73884AEED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482" y="0"/>
            <a:ext cx="2946575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20071AA-8E28-46D2-A788-3A92526B21CD}" type="datetimeFigureOut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1363"/>
            <a:ext cx="53498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576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482" y="9378485"/>
            <a:ext cx="2946575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2AA3317-355E-4960-B9AB-A2D4422B00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91133363-23B5-4AFE-8322-977A5453A45C}" type="slidenum">
              <a:rPr lang="ko-KR" altLang="en-US" sz="1200"/>
              <a:pPr algn="r"/>
              <a:t>2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91133363-23B5-4AFE-8322-977A5453A45C}" type="slidenum">
              <a:rPr lang="ko-KR" altLang="en-US" sz="1200"/>
              <a:pPr algn="r"/>
              <a:t>3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19460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64019163-35BC-4E9E-A102-190AD7DA2F9B}" type="slidenum">
              <a:rPr lang="ko-KR" altLang="en-US" sz="1200"/>
              <a:pPr algn="r"/>
              <a:t>4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IPv6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할당 업무와 </a:t>
            </a:r>
            <a:r>
              <a:rPr lang="en-US" altLang="ko-KR" baseline="0" dirty="0" smtClean="0"/>
              <a:t>IPv6 </a:t>
            </a:r>
            <a:r>
              <a:rPr lang="ko-KR" altLang="en-US" baseline="0" dirty="0" smtClean="0"/>
              <a:t>연동 업무를 </a:t>
            </a:r>
            <a:r>
              <a:rPr lang="en-US" altLang="ko-KR" baseline="0" dirty="0" smtClean="0"/>
              <a:t>KRNIC</a:t>
            </a:r>
            <a:r>
              <a:rPr lang="ko-KR" altLang="en-US" baseline="0" dirty="0" smtClean="0"/>
              <a:t>에서 수행함으로써</a:t>
            </a:r>
            <a:endParaRPr lang="en-US" altLang="ko-KR" baseline="0" dirty="0" smtClean="0"/>
          </a:p>
          <a:p>
            <a:r>
              <a:rPr lang="ko-KR" altLang="en-US" dirty="0" smtClean="0"/>
              <a:t>국내 </a:t>
            </a:r>
            <a:r>
              <a:rPr lang="en-US" altLang="ko-KR" dirty="0" smtClean="0"/>
              <a:t>IPv6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환경 조성</a:t>
            </a:r>
            <a:endParaRPr lang="en-US" altLang="ko-KR" dirty="0" smtClean="0"/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91133363-23B5-4AFE-8322-977A5453A45C}" type="slidenum">
              <a:rPr lang="ko-KR" altLang="en-US" sz="1200"/>
              <a:pPr algn="r"/>
              <a:t>5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21508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7C0C99C6-0641-44BD-A404-BC8F4064D2C9}" type="slidenum">
              <a:rPr lang="ko-KR" altLang="en-US" sz="1200"/>
              <a:pPr algn="r"/>
              <a:t>6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22532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54572B06-56CE-4516-8DCA-31A845223ADE}" type="slidenum">
              <a:rPr lang="ko-KR" altLang="en-US" sz="1200"/>
              <a:pPr algn="r"/>
              <a:t>7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21508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7C0C99C6-0641-44BD-A404-BC8F4064D2C9}" type="slidenum">
              <a:rPr lang="ko-KR" altLang="en-US" sz="1200"/>
              <a:pPr algn="r"/>
              <a:t>8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21508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7C0C99C6-0641-44BD-A404-BC8F4064D2C9}" type="slidenum">
              <a:rPr lang="ko-KR" altLang="en-US" sz="1200"/>
              <a:pPr algn="r"/>
              <a:t>9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21508" name="슬라이드 번호 개체 틀 3"/>
          <p:cNvSpPr txBox="1">
            <a:spLocks noGrp="1"/>
          </p:cNvSpPr>
          <p:nvPr/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7C0C99C6-0641-44BD-A404-BC8F4064D2C9}" type="slidenum">
              <a:rPr lang="ko-KR" altLang="en-US" sz="1200"/>
              <a:pPr algn="r"/>
              <a:t>10</a:t>
            </a:fld>
            <a:endParaRPr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7CD0-A57A-4CCD-89CE-83F3A1C102F5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EDD2-76C1-4077-9A02-07269FE66B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6DCB-9722-41BB-B53E-52E5DFBD46C8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454F-654C-48D7-9F60-3F00161424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3579" y="274650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99" y="274650"/>
            <a:ext cx="6523171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D32F-F370-4231-B291-21D5E7E63D95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FA6B-1449-4CE3-9F38-009E8D05BF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728E-AE0C-467A-B9EA-7D4D26BBD21F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E150-9D0B-48F1-9833-597FB611FA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5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5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EBD0-B492-4CB3-8E39-851B19986952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0FCD-0B79-4AD6-B946-AB2C5B1F4D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9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68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DB0B-FB4C-4B4C-A338-18381ECB478F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7E23-5842-426B-AA28-DD13EAE026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9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99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299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9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9" y="2174876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657A-DD52-43F2-B947-208C9995D7F1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1540-75D1-45F0-ACFB-E17738480C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6D4-2B6E-4407-92EF-B4C6948B2538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C2AE-04D3-47E9-BEDD-73EE9D1197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4645-8536-4F74-8441-2982677D8917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0313-B816-4E45-950F-E496C8B1B4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CC56-76DB-4792-BB49-DF53B7F01EF0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E8C9B-919C-488C-B2CC-6A5489A13E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8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8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DAEA-D1C7-4663-AA0F-0F7E71D3BEC3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C2C1-09A0-42D8-B7DD-A51FF92CE4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903F1-49FC-4856-9F5D-5C9D68CAE1DE}" type="datetime1">
              <a:rPr lang="ko-KR" altLang="en-US"/>
              <a:pPr>
                <a:defRPr/>
              </a:pPr>
              <a:t>2010-08-19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6C7DEB-5874-41F3-B269-C019C26224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vsix.kr/index.jsp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six.kr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8.jpe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441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1208088" y="3281363"/>
            <a:ext cx="7721600" cy="19478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30000"/>
              </a:lnSpc>
            </a:pPr>
            <a:r>
              <a:rPr kumimoji="0" lang="en-US" altLang="ko-KR" dirty="0">
                <a:solidFill>
                  <a:schemeClr val="bg1"/>
                </a:solidFill>
                <a:latin typeface="Tahoma" pitchFamily="34" charset="0"/>
                <a:ea typeface="휴먼모음T" pitchFamily="18" charset="-127"/>
                <a:cs typeface="Tahoma" pitchFamily="34" charset="0"/>
              </a:rPr>
              <a:t>2010. 8. </a:t>
            </a:r>
            <a:r>
              <a:rPr kumimoji="0" lang="en-US" altLang="ko-KR" dirty="0" smtClean="0">
                <a:solidFill>
                  <a:schemeClr val="bg1"/>
                </a:solidFill>
                <a:latin typeface="Tahoma" pitchFamily="34" charset="0"/>
                <a:ea typeface="휴먼모음T" pitchFamily="18" charset="-127"/>
                <a:cs typeface="Tahoma" pitchFamily="34" charset="0"/>
              </a:rPr>
              <a:t>24</a:t>
            </a:r>
            <a:endParaRPr kumimoji="0" lang="en-US" altLang="ko-KR" dirty="0">
              <a:solidFill>
                <a:schemeClr val="bg1"/>
              </a:solidFill>
              <a:latin typeface="Tahoma" pitchFamily="34" charset="0"/>
              <a:ea typeface="휴먼모음T" pitchFamily="18" charset="-127"/>
              <a:cs typeface="Tahoma" pitchFamily="34" charset="0"/>
            </a:endParaRPr>
          </a:p>
          <a:p>
            <a:pPr marL="457200" indent="-457200" algn="ctr">
              <a:lnSpc>
                <a:spcPct val="80000"/>
              </a:lnSpc>
            </a:pPr>
            <a:endParaRPr kumimoji="0" lang="en-US" altLang="ko-KR" dirty="0">
              <a:solidFill>
                <a:schemeClr val="bg1"/>
              </a:solidFill>
              <a:latin typeface="Tahoma" pitchFamily="34" charset="0"/>
              <a:ea typeface="휴먼모음T" pitchFamily="18" charset="-127"/>
              <a:cs typeface="Tahoma" pitchFamily="34" charset="0"/>
            </a:endParaRPr>
          </a:p>
          <a:p>
            <a:pPr marL="457200" indent="-457200" algn="ctr">
              <a:lnSpc>
                <a:spcPct val="30000"/>
              </a:lnSpc>
            </a:pPr>
            <a:endParaRPr kumimoji="0" lang="en-US" altLang="ko-KR" dirty="0">
              <a:solidFill>
                <a:schemeClr val="bg1"/>
              </a:solidFill>
              <a:latin typeface="Tahoma" pitchFamily="34" charset="0"/>
              <a:ea typeface="휴먼모음T" pitchFamily="18" charset="-127"/>
              <a:cs typeface="Tahoma" pitchFamily="34" charset="0"/>
            </a:endParaRPr>
          </a:p>
          <a:p>
            <a:pPr marL="457200" indent="-457200" algn="ctr">
              <a:lnSpc>
                <a:spcPct val="40000"/>
              </a:lnSpc>
            </a:pPr>
            <a:endParaRPr kumimoji="0" lang="en-US" altLang="ko-KR" dirty="0">
              <a:solidFill>
                <a:schemeClr val="bg1"/>
              </a:solidFill>
              <a:latin typeface="Tahoma" pitchFamily="34" charset="0"/>
              <a:ea typeface="휴먼모음T" pitchFamily="18" charset="-127"/>
              <a:cs typeface="Tahoma" pitchFamily="34" charset="0"/>
            </a:endParaRPr>
          </a:p>
          <a:p>
            <a:pPr marL="457200" indent="-457200" algn="ctr">
              <a:lnSpc>
                <a:spcPct val="130000"/>
              </a:lnSpc>
            </a:pPr>
            <a:r>
              <a:rPr kumimoji="0" lang="en-US" altLang="ko-KR" dirty="0" err="1">
                <a:solidFill>
                  <a:schemeClr val="bg1"/>
                </a:solidFill>
                <a:latin typeface="Tahoma" pitchFamily="34" charset="0"/>
                <a:ea typeface="휴먼모음T" pitchFamily="18" charset="-127"/>
                <a:cs typeface="Tahoma" pitchFamily="34" charset="0"/>
              </a:rPr>
              <a:t>Ji</a:t>
            </a:r>
            <a:r>
              <a:rPr kumimoji="0" lang="en-US" altLang="ko-KR" dirty="0">
                <a:solidFill>
                  <a:schemeClr val="bg1"/>
                </a:solidFill>
                <a:latin typeface="Tahoma" pitchFamily="34" charset="0"/>
                <a:ea typeface="휴먼모음T" pitchFamily="18" charset="-127"/>
                <a:cs typeface="Tahoma" pitchFamily="34" charset="0"/>
              </a:rPr>
              <a:t>-Young Lee (leejy@kisa.or.kr)</a:t>
            </a:r>
          </a:p>
          <a:p>
            <a:pPr marL="457200" indent="-457200" algn="ctr">
              <a:lnSpc>
                <a:spcPct val="130000"/>
              </a:lnSpc>
            </a:pPr>
            <a:r>
              <a:rPr kumimoji="0" lang="en-US" altLang="ko-KR" dirty="0">
                <a:solidFill>
                  <a:schemeClr val="bg1"/>
                </a:solidFill>
                <a:latin typeface="Tahoma" pitchFamily="34" charset="0"/>
                <a:ea typeface="휴먼모음T" pitchFamily="18" charset="-127"/>
                <a:cs typeface="Tahoma" pitchFamily="34" charset="0"/>
              </a:rPr>
              <a:t>IP policy &amp; management team</a:t>
            </a:r>
          </a:p>
          <a:p>
            <a:pPr marL="457200" indent="-457200" algn="ctr">
              <a:lnSpc>
                <a:spcPct val="130000"/>
              </a:lnSpc>
            </a:pPr>
            <a:r>
              <a:rPr kumimoji="0" lang="en-US" altLang="ko-KR" dirty="0">
                <a:solidFill>
                  <a:schemeClr val="bg1"/>
                </a:solidFill>
                <a:latin typeface="Tahoma" pitchFamily="34" charset="0"/>
                <a:ea typeface="휴먼모음T" pitchFamily="18" charset="-127"/>
                <a:cs typeface="Tahoma" pitchFamily="34" charset="0"/>
              </a:rPr>
              <a:t>Korea Internet &amp; Security Agency</a:t>
            </a:r>
          </a:p>
        </p:txBody>
      </p:sp>
      <p:pic>
        <p:nvPicPr>
          <p:cNvPr id="2052" name="그림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325" y="5876925"/>
            <a:ext cx="1397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Vsix 로고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388"/>
            <a:ext cx="25352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944938" y="6453188"/>
            <a:ext cx="2087562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44488" y="1412875"/>
            <a:ext cx="9282112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IPv6 </a:t>
            </a:r>
            <a:r>
              <a:rPr lang="en-US" altLang="ko-KR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connection </a:t>
            </a:r>
            <a:r>
              <a:rPr lang="en-US" altLang="ko-KR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service by KISA</a:t>
            </a:r>
            <a:endParaRPr lang="ko-KR" alt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6NGIX Peering Request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</p:txBody>
      </p:sp>
      <p:pic>
        <p:nvPicPr>
          <p:cNvPr id="15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82" y="138693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952472" y="1357298"/>
            <a:ext cx="8072494" cy="3153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Visit </a:t>
            </a:r>
            <a:r>
              <a:rPr kumimoji="0" lang="en-US" altLang="ko-KR" sz="20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http://vsix.kr</a:t>
            </a:r>
            <a:r>
              <a:rPr kumimoji="0" lang="en-US" altLang="ko-KR" sz="20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web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Fill in the 6NGIX service peering request form and submit the request to KRNIC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696" y="1998654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b="25908"/>
          <a:stretch>
            <a:fillRect/>
          </a:stretch>
        </p:blipFill>
        <p:spPr bwMode="auto">
          <a:xfrm>
            <a:off x="738158" y="2714620"/>
            <a:ext cx="751781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7435" t="29801" r="4274" b="13907"/>
          <a:stretch>
            <a:fillRect/>
          </a:stretch>
        </p:blipFill>
        <p:spPr bwMode="auto">
          <a:xfrm>
            <a:off x="2524108" y="3500438"/>
            <a:ext cx="6786610" cy="24288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2524108" y="6072206"/>
            <a:ext cx="314327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※ This</a:t>
            </a:r>
            <a:r>
              <a:rPr lang="ko-KR" altLang="en-US" sz="1200" dirty="0" smtClean="0">
                <a:solidFill>
                  <a:schemeClr val="tx1"/>
                </a:solidFill>
                <a:latin typeface="Verdana" pitchFamily="34" charset="0"/>
                <a:cs typeface="Verdana" pitchFamily="34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 will open in Sep 2011</a:t>
            </a:r>
            <a:endParaRPr lang="ko-KR" altLang="en-US" sz="12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0313-B816-4E45-950F-E496C8B1B491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  <p:pic>
        <p:nvPicPr>
          <p:cNvPr id="3" name="그림 2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4782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9313" y="1147762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342900" indent="-342900" algn="ctr">
              <a:lnSpc>
                <a:spcPct val="80000"/>
              </a:lnSpc>
            </a:pPr>
            <a:endParaRPr kumimoji="0" lang="ko-KR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buFont typeface="Arial" pitchFamily="34" charset="0"/>
              <a:buNone/>
            </a:pPr>
            <a:r>
              <a:rPr kumimoji="0" lang="en-US" altLang="ko-KR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you!</a:t>
            </a:r>
          </a:p>
          <a:p>
            <a:pPr marL="342900" indent="-342900" algn="ctr">
              <a:lnSpc>
                <a:spcPct val="30000"/>
              </a:lnSpc>
              <a:buFont typeface="Arial" pitchFamily="34" charset="0"/>
              <a:buNone/>
            </a:pPr>
            <a:endParaRPr kumimoji="0" lang="en-US" altLang="ko-KR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78213" y="6115050"/>
            <a:ext cx="27463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ko-KR" altLang="en-US" sz="1600">
              <a:latin typeface="HY각헤드라인M" pitchFamily="18" charset="-127"/>
              <a:ea typeface="HY각헤드라인M" pitchFamily="18" charset="-127"/>
            </a:endParaRPr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2803599"/>
            <a:ext cx="50403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3693283" y="2462893"/>
            <a:ext cx="22598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v6webmaster@kisa.or.kr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Overview (1)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00025" y="1053309"/>
            <a:ext cx="943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endParaRPr kumimoji="0" lang="en-US" altLang="ko-KR" sz="1600" dirty="0">
              <a:latin typeface="Verdana" pitchFamily="34" charset="0"/>
            </a:endParaRP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290606" y="1429532"/>
            <a:ext cx="380527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ko-KR" altLang="en-US" sz="22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9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0" y="1386141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023910" y="1427945"/>
            <a:ext cx="721201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kern="0" dirty="0" smtClean="0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6NGIX(AS17832)</a:t>
            </a:r>
            <a:endParaRPr lang="en-US" altLang="ko-KR" dirty="0" smtClean="0"/>
          </a:p>
        </p:txBody>
      </p:sp>
      <p:sp>
        <p:nvSpPr>
          <p:cNvPr id="31" name="TextBox 55"/>
          <p:cNvSpPr txBox="1"/>
          <p:nvPr/>
        </p:nvSpPr>
        <p:spPr>
          <a:xfrm>
            <a:off x="238092" y="1713697"/>
            <a:ext cx="9358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–"/>
            </a:pPr>
            <a:r>
              <a:rPr kumimoji="0" lang="en-US" altLang="ko-KR" sz="2000" dirty="0" smtClean="0">
                <a:latin typeface="Verdana" pitchFamily="34" charset="0"/>
              </a:rPr>
              <a:t>IPv6 Next Generation Internet </a:t>
            </a:r>
            <a:r>
              <a:rPr kumimoji="0" lang="en-US" altLang="ko-KR" sz="2000" dirty="0" err="1" smtClean="0">
                <a:latin typeface="Verdana" pitchFamily="34" charset="0"/>
              </a:rPr>
              <a:t>eXchange</a:t>
            </a:r>
            <a:endParaRPr kumimoji="0" lang="en-US" altLang="ko-KR" sz="2000" dirty="0" smtClean="0">
              <a:latin typeface="Verdana" pitchFamily="34" charset="0"/>
            </a:endParaRPr>
          </a:p>
          <a:p>
            <a:pPr marL="742950" lvl="1" indent="-285750">
              <a:buFont typeface="Arial" pitchFamily="34" charset="0"/>
              <a:buChar char="–"/>
            </a:pPr>
            <a:r>
              <a:rPr kumimoji="0" lang="en-US" altLang="ko-KR" sz="2000" dirty="0" smtClean="0">
                <a:latin typeface="Verdana" pitchFamily="34" charset="0"/>
              </a:rPr>
              <a:t>Native IPv6 Internet </a:t>
            </a:r>
            <a:r>
              <a:rPr kumimoji="0" lang="en-US" altLang="ko-KR" sz="2000" dirty="0" err="1" smtClean="0">
                <a:latin typeface="Verdana" pitchFamily="34" charset="0"/>
              </a:rPr>
              <a:t>eXchange</a:t>
            </a:r>
            <a:r>
              <a:rPr kumimoji="0" lang="en-US" altLang="ko-KR" sz="2000" dirty="0" smtClean="0">
                <a:latin typeface="Verdana" pitchFamily="34" charset="0"/>
              </a:rPr>
              <a:t> run by KISA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</a:rPr>
              <a:t>Provides IPv6 traffic exchange among ISPs and IPv6 connectivity for public/private </a:t>
            </a:r>
            <a:r>
              <a:rPr lang="en-US" altLang="ko-KR" sz="2000" dirty="0" err="1" smtClean="0">
                <a:solidFill>
                  <a:srgbClr val="000000"/>
                </a:solidFill>
                <a:latin typeface="Verdana" pitchFamily="34" charset="0"/>
              </a:rPr>
              <a:t>organization</a:t>
            </a:r>
            <a:r>
              <a:rPr kumimoji="0" lang="en-US" altLang="ko-KR" sz="1600" dirty="0" err="1" smtClean="0">
                <a:latin typeface="Verdana" pitchFamily="34" charset="0"/>
              </a:rPr>
              <a:t>S</a:t>
            </a:r>
            <a:endParaRPr kumimoji="0" lang="en-US" altLang="ko-KR" sz="2000" dirty="0" smtClean="0">
              <a:latin typeface="Verdana" pitchFamily="34" charset="0"/>
            </a:endParaRPr>
          </a:p>
        </p:txBody>
      </p:sp>
      <p:pic>
        <p:nvPicPr>
          <p:cNvPr id="76" name="Picture 94" descr="남한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0741">
            <a:off x="1620776" y="2999007"/>
            <a:ext cx="2723947" cy="3338522"/>
          </a:xfrm>
          <a:prstGeom prst="rect">
            <a:avLst/>
          </a:prstGeom>
          <a:noFill/>
        </p:spPr>
      </p:pic>
      <p:sp>
        <p:nvSpPr>
          <p:cNvPr id="77" name="AutoShape 112"/>
          <p:cNvSpPr>
            <a:spLocks noChangeArrowheads="1"/>
          </p:cNvSpPr>
          <p:nvPr/>
        </p:nvSpPr>
        <p:spPr bwMode="auto">
          <a:xfrm>
            <a:off x="2155508" y="3786191"/>
            <a:ext cx="1583046" cy="1357322"/>
          </a:xfrm>
          <a:prstGeom prst="flowChartConnector">
            <a:avLst/>
          </a:prstGeom>
          <a:solidFill>
            <a:srgbClr val="99FF99">
              <a:alpha val="50000"/>
            </a:srgbClr>
          </a:solidFill>
          <a:ln w="25400">
            <a:solidFill>
              <a:srgbClr val="339966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sz="1600" kern="1200">
                <a:solidFill>
                  <a:schemeClr val="tx1"/>
                </a:solidFill>
                <a:latin typeface="Times" pitchFamily="18" charset="0"/>
                <a:ea typeface="HY헤드라인M" pitchFamily="18" charset="-127"/>
                <a:cs typeface="+mn-cs"/>
              </a:defRPr>
            </a:lvl9pPr>
          </a:lstStyle>
          <a:p>
            <a:r>
              <a:rPr lang="en-US" altLang="ko-KR" sz="2800" dirty="0" smtClean="0">
                <a:latin typeface="Arial Black" pitchFamily="34" charset="0"/>
              </a:rPr>
              <a:t>6NGIX</a:t>
            </a:r>
          </a:p>
          <a:p>
            <a:r>
              <a:rPr lang="en-US" altLang="ko-KR" dirty="0" smtClean="0">
                <a:latin typeface="Arial Black" pitchFamily="34" charset="0"/>
              </a:rPr>
              <a:t>(IPv6 Next Generation Internet </a:t>
            </a:r>
            <a:r>
              <a:rPr lang="en-US" altLang="ko-KR" dirty="0" err="1" smtClean="0">
                <a:latin typeface="Arial Black" pitchFamily="34" charset="0"/>
              </a:rPr>
              <a:t>eXchange</a:t>
            </a:r>
            <a:r>
              <a:rPr lang="en-US" altLang="ko-KR" dirty="0" smtClean="0">
                <a:latin typeface="Arial Black" pitchFamily="34" charset="0"/>
              </a:rPr>
              <a:t>)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68618" name="Picture 10" descr="http://www.alabamaapi.org/uploads/netwo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42" y="328614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Overview (2)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00025" y="1053309"/>
            <a:ext cx="943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endParaRPr kumimoji="0" lang="en-US" altLang="ko-KR" sz="1600" dirty="0">
              <a:latin typeface="Verdana" pitchFamily="34" charset="0"/>
            </a:endParaRP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290606" y="1543565"/>
            <a:ext cx="380527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ko-KR" altLang="en-US" sz="22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9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0" y="1500174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023910" y="1541978"/>
            <a:ext cx="721201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History of 6NGIX</a:t>
            </a:r>
          </a:p>
        </p:txBody>
      </p:sp>
      <p:sp>
        <p:nvSpPr>
          <p:cNvPr id="31" name="TextBox 55"/>
          <p:cNvSpPr txBox="1"/>
          <p:nvPr/>
        </p:nvSpPr>
        <p:spPr>
          <a:xfrm>
            <a:off x="238092" y="1879910"/>
            <a:ext cx="93583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Jan ’01 : Allocated IPv6 Address for 6NGIX from APNIC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 ’01 : Established 6NGIX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 ’04 : Upgraded the performance of 6NGIX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 ’07 : KRNIC took over the management right of 6NGIX           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 ’08 : Migrated the network from KIDC to KINX</a:t>
            </a:r>
            <a:endParaRPr kumimoji="0" lang="en-US" altLang="ko-KR" sz="1600" dirty="0" smtClean="0">
              <a:latin typeface="Verdana" pitchFamily="34" charset="0"/>
            </a:endParaRPr>
          </a:p>
        </p:txBody>
      </p:sp>
      <p:pic>
        <p:nvPicPr>
          <p:cNvPr id="19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014" y="413575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020204" y="4177560"/>
            <a:ext cx="721201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Now &amp; Then</a:t>
            </a:r>
          </a:p>
        </p:txBody>
      </p:sp>
      <p:sp>
        <p:nvSpPr>
          <p:cNvPr id="21" name="TextBox 55"/>
          <p:cNvSpPr txBox="1"/>
          <p:nvPr/>
        </p:nvSpPr>
        <p:spPr>
          <a:xfrm>
            <a:off x="238092" y="4544335"/>
            <a:ext cx="9358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742950" lvl="1" indent="-285750">
              <a:buFont typeface="Arial" charset="0"/>
              <a:buChar char="–"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Originally focused on providing the R&amp;D environment for IPv6 based Services and Devices</a:t>
            </a:r>
          </a:p>
          <a:p>
            <a:pPr marL="742950" lvl="1" indent="-285750">
              <a:buFont typeface="Arial" charset="0"/>
              <a:buChar char="–"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Getting more requirements for IPv6 traffic exchange among commercial ISPs to prepare for the post IPv4 exhaustion</a:t>
            </a:r>
            <a:endParaRPr kumimoji="0" lang="en-US" altLang="ko-K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3" descr="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6NGIX Peering Status</a:t>
            </a:r>
            <a:endParaRPr kumimoji="0" lang="ko-KR" altLang="en-US" sz="28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881694" y="3929066"/>
            <a:ext cx="3429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–"/>
            </a:pP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Layer 3 Peering Service</a:t>
            </a:r>
          </a:p>
          <a:p>
            <a:pPr marL="285750" indent="-285750">
              <a:buFont typeface="Arial" charset="0"/>
              <a:buChar char="–"/>
            </a:pP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Peering Methods</a:t>
            </a:r>
            <a:br>
              <a:rPr kumimoji="0" lang="en-US" altLang="ko-KR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: Leased Line, 6to4 </a:t>
            </a:r>
            <a:br>
              <a:rPr kumimoji="0" lang="en-US" altLang="ko-KR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  Tunneling</a:t>
            </a:r>
          </a:p>
          <a:p>
            <a:pPr marL="285750" indent="-285750">
              <a:buFont typeface="Arial" charset="0"/>
              <a:buChar char="–"/>
            </a:pP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Routing Protocols</a:t>
            </a:r>
            <a:br>
              <a:rPr kumimoji="0" lang="en-US" altLang="ko-KR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: OSPF, BGP, IS-IS, </a:t>
            </a:r>
            <a:br>
              <a:rPr kumimoji="0" lang="en-US" altLang="ko-KR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   BGP4+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380968" y="1142984"/>
            <a:ext cx="5143536" cy="5143536"/>
            <a:chOff x="0" y="692150"/>
            <a:chExt cx="5961112" cy="6165850"/>
          </a:xfrm>
        </p:grpSpPr>
        <p:sp>
          <p:nvSpPr>
            <p:cNvPr id="89" name="Line 84"/>
            <p:cNvSpPr>
              <a:spLocks noChangeShapeType="1"/>
            </p:cNvSpPr>
            <p:nvPr/>
          </p:nvSpPr>
          <p:spPr bwMode="auto">
            <a:xfrm>
              <a:off x="3440833" y="4509541"/>
              <a:ext cx="1728192" cy="1727771"/>
            </a:xfrm>
            <a:prstGeom prst="line">
              <a:avLst/>
            </a:prstGeom>
            <a:noFill/>
            <a:ln w="95250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90" name="Picture 8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79725" y="692150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1" name="Picture 8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4338" y="6086475"/>
              <a:ext cx="790575" cy="771525"/>
            </a:xfrm>
            <a:prstGeom prst="rect">
              <a:avLst/>
            </a:prstGeom>
            <a:noFill/>
          </p:spPr>
        </p:pic>
        <p:pic>
          <p:nvPicPr>
            <p:cNvPr id="92" name="Picture 8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163" y="1412875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3" name="Picture 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0450" y="928688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4" name="Picture 8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8425" y="908050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5" name="Picture 9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1360488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6" name="Picture 9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32375" y="2657475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7" name="Picture 9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2650" y="692150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8" name="Picture 9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363" y="2060575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99" name="Picture 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8" y="2708275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100" name="Picture 9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449638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101" name="Picture 9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463" y="4168775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102" name="Picture 9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863" y="4816475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103" name="Picture 9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88" y="5445125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104" name="Picture 1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3363" y="5942013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105" name="Picture 1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2025" y="6057900"/>
              <a:ext cx="800100" cy="800100"/>
            </a:xfrm>
            <a:prstGeom prst="rect">
              <a:avLst/>
            </a:prstGeom>
            <a:noFill/>
          </p:spPr>
        </p:pic>
        <p:pic>
          <p:nvPicPr>
            <p:cNvPr id="106" name="Picture 10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71888" y="5876925"/>
              <a:ext cx="790575" cy="771525"/>
            </a:xfrm>
            <a:prstGeom prst="rect">
              <a:avLst/>
            </a:prstGeom>
            <a:noFill/>
          </p:spPr>
        </p:pic>
        <p:pic>
          <p:nvPicPr>
            <p:cNvPr id="107" name="Picture 10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67362" y="3429000"/>
              <a:ext cx="790575" cy="771525"/>
            </a:xfrm>
            <a:prstGeom prst="rect">
              <a:avLst/>
            </a:prstGeom>
            <a:noFill/>
          </p:spPr>
        </p:pic>
        <p:pic>
          <p:nvPicPr>
            <p:cNvPr id="108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975" y="4918075"/>
              <a:ext cx="790575" cy="771525"/>
            </a:xfrm>
            <a:prstGeom prst="rect">
              <a:avLst/>
            </a:prstGeom>
            <a:noFill/>
          </p:spPr>
        </p:pic>
        <p:pic>
          <p:nvPicPr>
            <p:cNvPr id="109" name="Picture 10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1900" y="4197350"/>
              <a:ext cx="790575" cy="771525"/>
            </a:xfrm>
            <a:prstGeom prst="rect">
              <a:avLst/>
            </a:prstGeom>
            <a:noFill/>
          </p:spPr>
        </p:pic>
        <p:pic>
          <p:nvPicPr>
            <p:cNvPr id="110" name="Picture 10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975" y="1936750"/>
              <a:ext cx="800100" cy="800100"/>
            </a:xfrm>
            <a:prstGeom prst="rect">
              <a:avLst/>
            </a:prstGeom>
            <a:noFill/>
          </p:spPr>
        </p:pic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2592388" y="1484313"/>
              <a:ext cx="287337" cy="15843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 flipH="1">
              <a:off x="3167063" y="1484313"/>
              <a:ext cx="73025" cy="15843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 flipH="1">
              <a:off x="3384550" y="1700213"/>
              <a:ext cx="503238" cy="14414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4" name="Line 111"/>
            <p:cNvSpPr>
              <a:spLocks noChangeShapeType="1"/>
            </p:cNvSpPr>
            <p:nvPr/>
          </p:nvSpPr>
          <p:spPr bwMode="auto">
            <a:xfrm flipH="1">
              <a:off x="3600450" y="2060575"/>
              <a:ext cx="792163" cy="122396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5" name="Line 112"/>
            <p:cNvSpPr>
              <a:spLocks noChangeShapeType="1"/>
            </p:cNvSpPr>
            <p:nvPr/>
          </p:nvSpPr>
          <p:spPr bwMode="auto">
            <a:xfrm flipH="1">
              <a:off x="3744913" y="2565400"/>
              <a:ext cx="1150937" cy="8636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6" name="Line 113"/>
            <p:cNvSpPr>
              <a:spLocks noChangeShapeType="1"/>
            </p:cNvSpPr>
            <p:nvPr/>
          </p:nvSpPr>
          <p:spPr bwMode="auto">
            <a:xfrm flipH="1">
              <a:off x="3744913" y="3213100"/>
              <a:ext cx="1366837" cy="4318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 flipH="1">
              <a:off x="3816350" y="3860800"/>
              <a:ext cx="129540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8" name="Line 115"/>
            <p:cNvSpPr>
              <a:spLocks noChangeShapeType="1"/>
            </p:cNvSpPr>
            <p:nvPr/>
          </p:nvSpPr>
          <p:spPr bwMode="auto">
            <a:xfrm flipH="1" flipV="1">
              <a:off x="3744913" y="4076700"/>
              <a:ext cx="1295400" cy="4318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9" name="Line 116"/>
            <p:cNvSpPr>
              <a:spLocks noChangeShapeType="1"/>
            </p:cNvSpPr>
            <p:nvPr/>
          </p:nvSpPr>
          <p:spPr bwMode="auto">
            <a:xfrm flipH="1" flipV="1">
              <a:off x="3600450" y="4365625"/>
              <a:ext cx="1223963" cy="79216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 flipH="1" flipV="1">
              <a:off x="3313113" y="4652963"/>
              <a:ext cx="576262" cy="129698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auto">
            <a:xfrm flipH="1" flipV="1">
              <a:off x="3095625" y="4724400"/>
              <a:ext cx="217488" cy="13684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 flipV="1">
              <a:off x="2592388" y="4724400"/>
              <a:ext cx="287337" cy="13684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 flipV="1">
              <a:off x="2016125" y="4652963"/>
              <a:ext cx="647700" cy="13684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 flipV="1">
              <a:off x="1512888" y="4508500"/>
              <a:ext cx="863600" cy="10096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auto">
            <a:xfrm flipV="1">
              <a:off x="1152525" y="4292600"/>
              <a:ext cx="1079500" cy="72231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auto">
            <a:xfrm flipV="1">
              <a:off x="936625" y="4076700"/>
              <a:ext cx="1223963" cy="4318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 flipV="1">
              <a:off x="792163" y="3860800"/>
              <a:ext cx="136842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auto">
            <a:xfrm>
              <a:off x="792163" y="3284538"/>
              <a:ext cx="1368425" cy="3619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auto">
            <a:xfrm>
              <a:off x="1079500" y="2708275"/>
              <a:ext cx="1152525" cy="79216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>
              <a:off x="1439863" y="2133600"/>
              <a:ext cx="936625" cy="10795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auto">
            <a:xfrm>
              <a:off x="1944688" y="1700213"/>
              <a:ext cx="719137" cy="14414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132" name="Picture 13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375" y="2997200"/>
              <a:ext cx="2000250" cy="1914525"/>
            </a:xfrm>
            <a:prstGeom prst="rect">
              <a:avLst/>
            </a:prstGeom>
            <a:noFill/>
          </p:spPr>
        </p:pic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2237697" y="3944938"/>
              <a:ext cx="1325332" cy="7405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1000" dirty="0">
                  <a:solidFill>
                    <a:schemeClr val="bg1"/>
                  </a:solidFill>
                  <a:latin typeface="Arial Black" pitchFamily="34" charset="0"/>
                </a:rPr>
                <a:t>(AS: 17832)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1000" dirty="0">
                  <a:solidFill>
                    <a:schemeClr val="bg1"/>
                  </a:solidFill>
                  <a:latin typeface="Arial Black" pitchFamily="34" charset="0"/>
                </a:rPr>
                <a:t>Domestic : 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 Black" pitchFamily="34" charset="0"/>
                </a:rPr>
                <a:t>16</a:t>
              </a:r>
              <a:endParaRPr lang="en-US" altLang="ko-KR" sz="10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altLang="ko-KR" sz="1000" dirty="0">
                  <a:solidFill>
                    <a:schemeClr val="bg1"/>
                  </a:solidFill>
                  <a:latin typeface="Arial Black" pitchFamily="34" charset="0"/>
                </a:rPr>
                <a:t>Foreign : 5</a:t>
              </a:r>
              <a:endParaRPr lang="en-US" altLang="ko-KR" sz="1000" dirty="0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2185988" y="981075"/>
              <a:ext cx="731837" cy="2143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800">
                  <a:solidFill>
                    <a:schemeClr val="hlink"/>
                  </a:solidFill>
                  <a:latin typeface="Arial Black" pitchFamily="34" charset="0"/>
                </a:rPr>
                <a:t>KREONET</a:t>
              </a:r>
              <a:endParaRPr lang="en-US" altLang="ko-KR" sz="800">
                <a:solidFill>
                  <a:schemeClr val="hlink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2952750" y="981075"/>
              <a:ext cx="638175" cy="2286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KOREN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1512888" y="1196975"/>
              <a:ext cx="504825" cy="2286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KINX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3046413" y="6251634"/>
              <a:ext cx="625475" cy="3921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CNNIC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(China)</a:t>
              </a:r>
              <a:endParaRPr lang="en-US" altLang="ko-KR" sz="900" dirty="0">
                <a:solidFill>
                  <a:schemeClr val="accent2"/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3686175" y="5938897"/>
              <a:ext cx="777875" cy="528637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BT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(United </a:t>
              </a:r>
              <a:b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</a:b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Kingdom)</a:t>
              </a:r>
              <a:endParaRPr lang="en-US" altLang="ko-KR" sz="900" dirty="0">
                <a:solidFill>
                  <a:schemeClr val="accent2"/>
                </a:solidFill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5234036" y="3585611"/>
              <a:ext cx="727076" cy="55562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 err="1">
                  <a:solidFill>
                    <a:schemeClr val="accent2"/>
                  </a:solidFill>
                  <a:latin typeface="Arial Black" pitchFamily="34" charset="0"/>
                </a:rPr>
                <a:t>HINet</a:t>
              </a:r>
              <a:endParaRPr lang="en-US" altLang="ko-KR" sz="900" dirty="0">
                <a:solidFill>
                  <a:schemeClr val="accent2"/>
                </a:solidFill>
                <a:latin typeface="Arial Black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(Taiwan)</a:t>
              </a:r>
            </a:p>
            <a:p>
              <a:pPr algn="ctr">
                <a:buFont typeface="Arial" pitchFamily="34" charset="0"/>
                <a:buNone/>
              </a:pPr>
              <a:endParaRPr lang="en-US" altLang="ko-KR" sz="900" dirty="0">
                <a:solidFill>
                  <a:schemeClr val="accent2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4737100" y="5078777"/>
              <a:ext cx="879475" cy="3921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CBN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accent2"/>
                  </a:solidFill>
                  <a:latin typeface="Arial Black" pitchFamily="34" charset="0"/>
                </a:rPr>
                <a:t>(Indonesia)</a:t>
              </a:r>
              <a:endParaRPr lang="en-US" altLang="ko-KR" sz="900" dirty="0">
                <a:solidFill>
                  <a:schemeClr val="accent2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5040313" y="4316778"/>
              <a:ext cx="812800" cy="5064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800" dirty="0">
                  <a:solidFill>
                    <a:schemeClr val="accent2"/>
                  </a:solidFill>
                  <a:latin typeface="Arial Black" pitchFamily="34" charset="0"/>
                </a:rPr>
                <a:t>Hurricane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800" dirty="0">
                  <a:solidFill>
                    <a:schemeClr val="accent2"/>
                  </a:solidFill>
                  <a:latin typeface="Arial Black" pitchFamily="34" charset="0"/>
                </a:rPr>
                <a:t>Electronics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800" dirty="0">
                  <a:solidFill>
                    <a:schemeClr val="accent2"/>
                  </a:solidFill>
                  <a:latin typeface="Arial Black" pitchFamily="34" charset="0"/>
                </a:rPr>
                <a:t>(America)</a:t>
              </a:r>
              <a:endParaRPr lang="en-US" altLang="ko-KR" sz="800" dirty="0">
                <a:solidFill>
                  <a:schemeClr val="accent2"/>
                </a:solidFill>
              </a:endParaRPr>
            </a:p>
          </p:txBody>
        </p:sp>
        <p:sp>
          <p:nvSpPr>
            <p:cNvPr id="142" name="Rectangle 144"/>
            <p:cNvSpPr>
              <a:spLocks noChangeArrowheads="1"/>
            </p:cNvSpPr>
            <p:nvPr/>
          </p:nvSpPr>
          <p:spPr bwMode="auto">
            <a:xfrm>
              <a:off x="5060950" y="2709863"/>
              <a:ext cx="771525" cy="719137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KT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Infra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Research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Center</a:t>
              </a:r>
              <a:endParaRPr lang="en-US" altLang="ko-KR" sz="900" dirty="0">
                <a:solidFill>
                  <a:schemeClr val="hlink"/>
                </a:solidFill>
              </a:endParaRPr>
            </a:p>
          </p:txBody>
        </p:sp>
        <p:sp>
          <p:nvSpPr>
            <p:cNvPr id="143" name="Rectangle 145"/>
            <p:cNvSpPr>
              <a:spLocks noChangeArrowheads="1"/>
            </p:cNvSpPr>
            <p:nvPr/>
          </p:nvSpPr>
          <p:spPr bwMode="auto">
            <a:xfrm>
              <a:off x="4751388" y="2000250"/>
              <a:ext cx="825500" cy="65246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800">
                  <a:solidFill>
                    <a:schemeClr val="hlink"/>
                  </a:solidFill>
                  <a:latin typeface="Arial Black" pitchFamily="34" charset="0"/>
                </a:rPr>
                <a:t>KT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800">
                  <a:solidFill>
                    <a:schemeClr val="hlink"/>
                  </a:solidFill>
                  <a:latin typeface="Arial Black" pitchFamily="34" charset="0"/>
                </a:rPr>
                <a:t>National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800">
                  <a:solidFill>
                    <a:schemeClr val="hlink"/>
                  </a:solidFill>
                  <a:latin typeface="Arial Black" pitchFamily="34" charset="0"/>
                </a:rPr>
                <a:t>Information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800">
                  <a:solidFill>
                    <a:schemeClr val="hlink"/>
                  </a:solidFill>
                  <a:latin typeface="Arial Black" pitchFamily="34" charset="0"/>
                </a:rPr>
                <a:t>Network</a:t>
              </a:r>
              <a:endParaRPr lang="en-US" altLang="ko-KR" sz="800">
                <a:solidFill>
                  <a:schemeClr val="hlink"/>
                </a:solidFill>
              </a:endParaRPr>
            </a:p>
          </p:txBody>
        </p:sp>
        <p:sp>
          <p:nvSpPr>
            <p:cNvPr id="144" name="Rectangle 146"/>
            <p:cNvSpPr>
              <a:spLocks noChangeArrowheads="1"/>
            </p:cNvSpPr>
            <p:nvPr/>
          </p:nvSpPr>
          <p:spPr bwMode="auto">
            <a:xfrm>
              <a:off x="4376738" y="1571354"/>
              <a:ext cx="612775" cy="36512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LG </a:t>
              </a:r>
              <a:b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</a:br>
              <a:r>
                <a:rPr lang="en-US" altLang="ko-KR" sz="900" dirty="0" err="1">
                  <a:solidFill>
                    <a:schemeClr val="hlink"/>
                  </a:solidFill>
                  <a:latin typeface="Arial Black" pitchFamily="34" charset="0"/>
                </a:rPr>
                <a:t>Dacom</a:t>
              </a:r>
              <a:endParaRPr lang="en-US" altLang="ko-KR" sz="900" dirty="0">
                <a:solidFill>
                  <a:schemeClr val="hlink"/>
                </a:solidFill>
              </a:endParaRPr>
            </a:p>
          </p:txBody>
        </p:sp>
        <p:sp>
          <p:nvSpPr>
            <p:cNvPr id="145" name="Rectangle 147"/>
            <p:cNvSpPr>
              <a:spLocks noChangeArrowheads="1"/>
            </p:cNvSpPr>
            <p:nvPr/>
          </p:nvSpPr>
          <p:spPr bwMode="auto">
            <a:xfrm>
              <a:off x="3622675" y="1142083"/>
              <a:ext cx="782638" cy="360362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800" dirty="0">
                  <a:solidFill>
                    <a:schemeClr val="hlink"/>
                  </a:solidFill>
                  <a:latin typeface="Arial Black" pitchFamily="34" charset="0"/>
                </a:rPr>
                <a:t>SK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800" dirty="0">
                  <a:solidFill>
                    <a:schemeClr val="hlink"/>
                  </a:solidFill>
                  <a:latin typeface="Arial Black" pitchFamily="34" charset="0"/>
                </a:rPr>
                <a:t>Broadband</a:t>
              </a:r>
              <a:endParaRPr lang="en-US" altLang="ko-KR" sz="800" dirty="0">
                <a:solidFill>
                  <a:schemeClr val="hlink"/>
                </a:solidFill>
              </a:endParaRPr>
            </a:p>
          </p:txBody>
        </p:sp>
        <p:sp>
          <p:nvSpPr>
            <p:cNvPr id="146" name="Rectangle 148"/>
            <p:cNvSpPr>
              <a:spLocks noChangeArrowheads="1"/>
            </p:cNvSpPr>
            <p:nvPr/>
          </p:nvSpPr>
          <p:spPr bwMode="auto">
            <a:xfrm>
              <a:off x="801688" y="1700213"/>
              <a:ext cx="854075" cy="2286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DreamLine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sp>
          <p:nvSpPr>
            <p:cNvPr id="147" name="Rectangle 149"/>
            <p:cNvSpPr>
              <a:spLocks noChangeArrowheads="1"/>
            </p:cNvSpPr>
            <p:nvPr/>
          </p:nvSpPr>
          <p:spPr bwMode="auto">
            <a:xfrm>
              <a:off x="360363" y="2408238"/>
              <a:ext cx="841375" cy="2286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KT Freetel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sp>
          <p:nvSpPr>
            <p:cNvPr id="148" name="Rectangle 150"/>
            <p:cNvSpPr>
              <a:spLocks noChangeArrowheads="1"/>
            </p:cNvSpPr>
            <p:nvPr/>
          </p:nvSpPr>
          <p:spPr bwMode="auto">
            <a:xfrm>
              <a:off x="144463" y="4365625"/>
              <a:ext cx="784225" cy="3921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Samsung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Networks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sp>
          <p:nvSpPr>
            <p:cNvPr id="149" name="Rectangle 151"/>
            <p:cNvSpPr>
              <a:spLocks noChangeArrowheads="1"/>
            </p:cNvSpPr>
            <p:nvPr/>
          </p:nvSpPr>
          <p:spPr bwMode="auto">
            <a:xfrm>
              <a:off x="439738" y="5013325"/>
              <a:ext cx="784225" cy="3921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SK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Networks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sp>
          <p:nvSpPr>
            <p:cNvPr id="150" name="Rectangle 152"/>
            <p:cNvSpPr>
              <a:spLocks noChangeArrowheads="1"/>
            </p:cNvSpPr>
            <p:nvPr/>
          </p:nvSpPr>
          <p:spPr bwMode="auto">
            <a:xfrm>
              <a:off x="1008064" y="5655040"/>
              <a:ext cx="682625" cy="392112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Han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Internet</a:t>
              </a:r>
              <a:endParaRPr lang="en-US" altLang="ko-KR" sz="900" dirty="0">
                <a:solidFill>
                  <a:schemeClr val="hlink"/>
                </a:solidFill>
              </a:endParaRPr>
            </a:p>
          </p:txBody>
        </p:sp>
        <p:sp>
          <p:nvSpPr>
            <p:cNvPr id="151" name="Rectangle 153"/>
            <p:cNvSpPr>
              <a:spLocks noChangeArrowheads="1"/>
            </p:cNvSpPr>
            <p:nvPr/>
          </p:nvSpPr>
          <p:spPr bwMode="auto">
            <a:xfrm>
              <a:off x="2336580" y="6263052"/>
              <a:ext cx="587375" cy="3921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Server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Bank</a:t>
              </a:r>
              <a:endParaRPr lang="en-US" altLang="ko-KR" sz="900" dirty="0">
                <a:solidFill>
                  <a:schemeClr val="hlink"/>
                </a:solidFill>
              </a:endParaRPr>
            </a:p>
          </p:txBody>
        </p:sp>
        <p:sp>
          <p:nvSpPr>
            <p:cNvPr id="152" name="Rectangle 154"/>
            <p:cNvSpPr>
              <a:spLocks noChangeArrowheads="1"/>
            </p:cNvSpPr>
            <p:nvPr/>
          </p:nvSpPr>
          <p:spPr bwMode="auto">
            <a:xfrm>
              <a:off x="1584325" y="6154432"/>
              <a:ext cx="714375" cy="39211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Piranha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900" dirty="0">
                  <a:solidFill>
                    <a:schemeClr val="hlink"/>
                  </a:solidFill>
                  <a:latin typeface="Arial Black" pitchFamily="34" charset="0"/>
                </a:rPr>
                <a:t>Systems</a:t>
              </a:r>
              <a:endParaRPr lang="en-US" altLang="ko-KR" sz="900" dirty="0">
                <a:solidFill>
                  <a:schemeClr val="hlink"/>
                </a:solidFill>
              </a:endParaRPr>
            </a:p>
          </p:txBody>
        </p:sp>
        <p:sp>
          <p:nvSpPr>
            <p:cNvPr id="153" name="Rectangle 155"/>
            <p:cNvSpPr>
              <a:spLocks noChangeArrowheads="1"/>
            </p:cNvSpPr>
            <p:nvPr/>
          </p:nvSpPr>
          <p:spPr bwMode="auto">
            <a:xfrm>
              <a:off x="142875" y="2924175"/>
              <a:ext cx="720725" cy="36512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SK </a:t>
              </a:r>
              <a:b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</a:b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Telecom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sp>
          <p:nvSpPr>
            <p:cNvPr id="154" name="Rectangle 156"/>
            <p:cNvSpPr>
              <a:spLocks noChangeArrowheads="1"/>
            </p:cNvSpPr>
            <p:nvPr/>
          </p:nvSpPr>
          <p:spPr bwMode="auto">
            <a:xfrm>
              <a:off x="71438" y="3644900"/>
              <a:ext cx="720725" cy="36512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LG </a:t>
              </a:r>
              <a:b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</a:br>
              <a:r>
                <a:rPr lang="en-US" altLang="ko-KR" sz="900">
                  <a:solidFill>
                    <a:schemeClr val="hlink"/>
                  </a:solidFill>
                  <a:latin typeface="Arial Black" pitchFamily="34" charset="0"/>
                </a:rPr>
                <a:t>Telecom</a:t>
              </a:r>
              <a:endParaRPr lang="en-US" altLang="ko-KR" sz="900">
                <a:solidFill>
                  <a:schemeClr val="hlink"/>
                </a:solidFill>
              </a:endParaRPr>
            </a:p>
          </p:txBody>
        </p:sp>
        <p:pic>
          <p:nvPicPr>
            <p:cNvPr id="155" name="Picture 15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984" y="5733256"/>
              <a:ext cx="1081088" cy="1081087"/>
            </a:xfrm>
            <a:prstGeom prst="rect">
              <a:avLst/>
            </a:prstGeom>
            <a:noFill/>
          </p:spPr>
        </p:pic>
        <p:sp>
          <p:nvSpPr>
            <p:cNvPr id="156" name="Rectangle 143"/>
            <p:cNvSpPr>
              <a:spLocks noChangeArrowheads="1"/>
            </p:cNvSpPr>
            <p:nvPr/>
          </p:nvSpPr>
          <p:spPr bwMode="auto">
            <a:xfrm>
              <a:off x="4877789" y="6093618"/>
              <a:ext cx="973641" cy="43306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ko-KR" sz="1000" dirty="0">
                  <a:latin typeface="Arial Black" pitchFamily="34" charset="0"/>
                </a:rPr>
                <a:t>Domestic : 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ko-KR" sz="1000" dirty="0" smtClean="0">
                  <a:latin typeface="Arial Black" pitchFamily="34" charset="0"/>
                </a:rPr>
                <a:t>16</a:t>
              </a:r>
              <a:endParaRPr lang="en-US" altLang="ko-KR" sz="1000" dirty="0">
                <a:latin typeface="Arial Black" pitchFamily="34" charset="0"/>
              </a:endParaRPr>
            </a:p>
          </p:txBody>
        </p:sp>
      </p:grpSp>
      <p:sp>
        <p:nvSpPr>
          <p:cNvPr id="160" name="TextBox 9"/>
          <p:cNvSpPr txBox="1">
            <a:spLocks noChangeArrowheads="1"/>
          </p:cNvSpPr>
          <p:nvPr/>
        </p:nvSpPr>
        <p:spPr bwMode="auto">
          <a:xfrm>
            <a:off x="5667380" y="1357298"/>
            <a:ext cx="34290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–"/>
            </a:pP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Peering Status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16 Korean ISPs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5 Foreign ISPs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dirty="0" smtClean="0">
                <a:latin typeface="Verdana" pitchFamily="34" charset="0"/>
                <a:cs typeface="Verdana" pitchFamily="34" charset="0"/>
              </a:rPr>
              <a:t>16 Domestic Organizations</a:t>
            </a:r>
          </a:p>
        </p:txBody>
      </p:sp>
      <p:pic>
        <p:nvPicPr>
          <p:cNvPr id="79" name="Picture 7" descr="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7232" y="14271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pic>
        <p:nvPicPr>
          <p:cNvPr id="80" name="Picture 7" descr="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9632" y="399891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pic>
        <p:nvPicPr>
          <p:cNvPr id="81" name="Picture 7" descr="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0744" y="428625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pic>
        <p:nvPicPr>
          <p:cNvPr id="82" name="Picture 7" descr="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2971" y="514192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6NGIX in KRNIC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endParaRPr kumimoji="0" lang="en-US" altLang="ko-KR" sz="1600" dirty="0">
              <a:latin typeface="Verdana" pitchFamily="34" charset="0"/>
            </a:endParaRP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290606" y="1543565"/>
            <a:ext cx="380527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ko-KR" altLang="en-US" sz="22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9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0" y="1500174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023910" y="1541978"/>
            <a:ext cx="721201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6NGIX in KRNIC</a:t>
            </a:r>
          </a:p>
        </p:txBody>
      </p:sp>
      <p:sp>
        <p:nvSpPr>
          <p:cNvPr id="31" name="TextBox 55"/>
          <p:cNvSpPr txBox="1"/>
          <p:nvPr/>
        </p:nvSpPr>
        <p:spPr>
          <a:xfrm>
            <a:off x="238092" y="1879910"/>
            <a:ext cx="9358378" cy="475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  <a:t>When allocating IPv6 to ISPs, we let them know about 6NGIX and recommend them to peer with 6NGIX</a:t>
            </a:r>
            <a:b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sz="1800" dirty="0" smtClean="0">
                <a:latin typeface="Verdana" pitchFamily="34" charset="0"/>
                <a:cs typeface="Verdana" pitchFamily="34" charset="0"/>
                <a:sym typeface="Wingdings"/>
              </a:rPr>
              <a:t> </a:t>
            </a:r>
            <a:r>
              <a:rPr kumimoji="0" lang="en-US" altLang="ko-KR" sz="1800" dirty="0" smtClean="0">
                <a:latin typeface="Verdana" pitchFamily="34" charset="0"/>
                <a:cs typeface="Verdana" pitchFamily="34" charset="0"/>
              </a:rPr>
              <a:t>Lead the local ISPs to peer with the real IPv6 network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  <a:t>Conducts the 6NGIX-linked IPv6 project with local ISPs</a:t>
            </a:r>
            <a:b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sz="1800" dirty="0" smtClean="0">
                <a:latin typeface="Verdana" pitchFamily="34" charset="0"/>
                <a:cs typeface="Verdana" pitchFamily="34" charset="0"/>
                <a:sym typeface="Wingdings"/>
              </a:rPr>
              <a:t> </a:t>
            </a:r>
            <a:r>
              <a:rPr kumimoji="0" lang="en-US" altLang="ko-KR" sz="1800" dirty="0" smtClean="0">
                <a:latin typeface="Verdana" pitchFamily="34" charset="0"/>
                <a:cs typeface="Verdana" pitchFamily="34" charset="0"/>
              </a:rPr>
              <a:t>Supports the continuous traffic exchange with the previously built </a:t>
            </a:r>
            <a:br>
              <a:rPr kumimoji="0" lang="en-US" altLang="ko-KR" sz="1800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sz="1800" dirty="0" smtClean="0">
                <a:latin typeface="Verdana" pitchFamily="34" charset="0"/>
                <a:cs typeface="Verdana" pitchFamily="34" charset="0"/>
              </a:rPr>
              <a:t>    IPv6 service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  <a:t>Shares the experience and know-how about building and managing IPv6 network </a:t>
            </a:r>
            <a: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  <a:t>with network operators</a:t>
            </a:r>
            <a:b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</a:br>
            <a:r>
              <a:rPr kumimoji="0" lang="en-US" altLang="ko-KR" sz="1800" dirty="0" smtClean="0">
                <a:latin typeface="Verdana" pitchFamily="34" charset="0"/>
                <a:cs typeface="Verdana" pitchFamily="34" charset="0"/>
                <a:sym typeface="Wingdings"/>
              </a:rPr>
              <a:t> </a:t>
            </a:r>
            <a:r>
              <a:rPr kumimoji="0" lang="en-US" altLang="ko-KR" sz="1800" dirty="0" smtClean="0">
                <a:latin typeface="Verdana" pitchFamily="34" charset="0"/>
                <a:cs typeface="Verdana" pitchFamily="34" charset="0"/>
              </a:rPr>
              <a:t>L</a:t>
            </a:r>
            <a:r>
              <a:rPr kumimoji="0" lang="en-US" altLang="ko-KR" sz="1800" dirty="0" smtClean="0">
                <a:latin typeface="Verdana" pitchFamily="34" charset="0"/>
              </a:rPr>
              <a:t>essons </a:t>
            </a:r>
            <a:r>
              <a:rPr kumimoji="0" lang="en-US" altLang="ko-KR" sz="1800" dirty="0" smtClean="0">
                <a:latin typeface="Verdana" pitchFamily="34" charset="0"/>
              </a:rPr>
              <a:t>network operators’ fear </a:t>
            </a:r>
            <a:r>
              <a:rPr kumimoji="0" lang="en-US" altLang="ko-KR" sz="1800" dirty="0" smtClean="0">
                <a:latin typeface="Verdana" pitchFamily="34" charset="0"/>
              </a:rPr>
              <a:t>about building IPv6 </a:t>
            </a:r>
            <a:r>
              <a:rPr kumimoji="0" lang="en-US" altLang="ko-KR" sz="1800" dirty="0" smtClean="0">
                <a:latin typeface="Verdana" pitchFamily="34" charset="0"/>
              </a:rPr>
              <a:t>networks</a:t>
            </a:r>
            <a:endParaRPr kumimoji="0" lang="en-US" altLang="ko-KR" sz="1800" dirty="0" smtClean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</a:rPr>
              <a:t>Creates the successful IPv6 network model in Korea</a:t>
            </a:r>
          </a:p>
          <a:p>
            <a:pPr marL="1200150" lvl="2" indent="-285750">
              <a:buFont typeface="Arial" charset="0"/>
              <a:buChar char="–"/>
            </a:pPr>
            <a:endParaRPr kumimoji="0" lang="en-US" altLang="ko-KR" sz="2000" dirty="0" smtClean="0">
              <a:latin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2000" dirty="0" smtClean="0">
              <a:latin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2000" dirty="0" smtClean="0">
              <a:latin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 smtClean="0">
              <a:latin typeface="Verdana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23844" y="5357826"/>
            <a:ext cx="8858312" cy="785818"/>
          </a:xfrm>
          <a:prstGeom prst="roundRect">
            <a:avLst>
              <a:gd name="adj" fmla="val 7662"/>
            </a:avLst>
          </a:prstGeom>
          <a:gradFill rotWithShape="1">
            <a:gsLst>
              <a:gs pos="0">
                <a:srgbClr val="B7D2F5">
                  <a:gamma/>
                  <a:tint val="0"/>
                  <a:invGamma/>
                </a:srgbClr>
              </a:gs>
              <a:gs pos="100000">
                <a:srgbClr val="B7D2F5"/>
              </a:gs>
            </a:gsLst>
            <a:lin ang="2700000" scaled="1"/>
          </a:gradFill>
          <a:ln w="19050">
            <a:solidFill>
              <a:srgbClr val="0099CC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0" latinLnBrk="0" hangingPunct="0">
              <a:buNone/>
            </a:pPr>
            <a:r>
              <a:rPr lang="en-US" altLang="ko-KR" sz="2000" dirty="0" smtClean="0">
                <a:solidFill>
                  <a:srgbClr val="000066"/>
                </a:solidFill>
                <a:effectLst/>
                <a:latin typeface="Arial Black" pitchFamily="34" charset="0"/>
                <a:ea typeface="HY견고딕" pitchFamily="18" charset="-127"/>
              </a:rPr>
              <a:t>Create the synergy fo</a:t>
            </a:r>
            <a:r>
              <a:rPr lang="en-US" altLang="ko-KR" sz="2000" dirty="0" smtClean="0">
                <a:solidFill>
                  <a:srgbClr val="000066"/>
                </a:solidFill>
                <a:latin typeface="Arial Black" pitchFamily="34" charset="0"/>
                <a:ea typeface="HY견고딕" pitchFamily="18" charset="-127"/>
              </a:rPr>
              <a:t>r </a:t>
            </a:r>
            <a:r>
              <a:rPr lang="en-US" altLang="ko-KR" sz="2000" dirty="0" smtClean="0">
                <a:solidFill>
                  <a:srgbClr val="000066"/>
                </a:solidFill>
                <a:effectLst/>
                <a:latin typeface="Arial Black" pitchFamily="34" charset="0"/>
                <a:ea typeface="HY견고딕" pitchFamily="18" charset="-127"/>
              </a:rPr>
              <a:t>IPv6 in Korea by combining 6NGIX </a:t>
            </a:r>
          </a:p>
          <a:p>
            <a:pPr algn="ctr" eaLnBrk="0" latinLnBrk="0" hangingPunct="0">
              <a:buNone/>
            </a:pPr>
            <a:r>
              <a:rPr lang="en-US" altLang="ko-KR" sz="2000" dirty="0" smtClean="0">
                <a:solidFill>
                  <a:srgbClr val="000066"/>
                </a:solidFill>
                <a:effectLst/>
                <a:latin typeface="Arial Black" pitchFamily="34" charset="0"/>
                <a:ea typeface="HY견고딕" pitchFamily="18" charset="-127"/>
              </a:rPr>
              <a:t>peering service with the previous IPv6 allocation work</a:t>
            </a:r>
            <a:endParaRPr lang="en-US" altLang="ko-KR" sz="2000" dirty="0">
              <a:solidFill>
                <a:srgbClr val="000066"/>
              </a:solidFill>
              <a:effectLst/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IPv6 Project of 2009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buFont typeface="Arial" charset="0"/>
              <a:buChar char="–"/>
            </a:pPr>
            <a:endParaRPr kumimoji="0" lang="en-US" altLang="ko-KR" sz="1600" dirty="0" smtClean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/>
            <a:r>
              <a:rPr kumimoji="0" lang="en-US" altLang="ko-KR" sz="1600" dirty="0" smtClean="0">
                <a:latin typeface="Verdana" pitchFamily="34" charset="0"/>
              </a:rPr>
              <a:t>In 2009, 3 Major ISPs, 8 local government and commercial service providers </a:t>
            </a:r>
          </a:p>
          <a:p>
            <a:pPr marL="742950" lvl="1" indent="-285750"/>
            <a:r>
              <a:rPr kumimoji="0" lang="en-US" altLang="ko-KR" sz="1600" dirty="0" smtClean="0">
                <a:latin typeface="Verdana" pitchFamily="34" charset="0"/>
              </a:rPr>
              <a:t>participated in ‘IPv6 Core Network building project’: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1600" dirty="0" smtClean="0">
                <a:latin typeface="Verdana" pitchFamily="34" charset="0"/>
              </a:rPr>
              <a:t>To build IPv6 Core Network as a ISP’s production network.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1600" dirty="0" smtClean="0">
                <a:latin typeface="Verdana" pitchFamily="34" charset="0"/>
              </a:rPr>
              <a:t>To increase IPv6 Readiness on ISP’s backbone network</a:t>
            </a:r>
          </a:p>
          <a:p>
            <a:pPr marL="742950" lvl="1" indent="-285750">
              <a:buFont typeface="Arial" charset="0"/>
              <a:buChar char="–"/>
            </a:pPr>
            <a:r>
              <a:rPr kumimoji="0" lang="en-US" altLang="ko-KR" sz="1600" dirty="0" smtClean="0">
                <a:latin typeface="Verdana" pitchFamily="34" charset="0"/>
              </a:rPr>
              <a:t>To verify stability for building large-scale IPv6 production network </a:t>
            </a: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</p:txBody>
      </p:sp>
      <p:pic>
        <p:nvPicPr>
          <p:cNvPr id="10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631" y="3602058"/>
            <a:ext cx="3368675" cy="191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30319" y="2887683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Group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– IPv6 over MPLS (6PE)</a:t>
            </a:r>
            <a:endParaRPr kumimoji="0" lang="ko-KR" altLang="en-US" sz="18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2569" y="3608408"/>
            <a:ext cx="35290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918106" y="2887683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Group B, 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– Dual Stack on existing IPv4 network</a:t>
            </a:r>
            <a:endParaRPr kumimoji="0" lang="ko-KR" altLang="en-US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01"/>
          <p:cNvSpPr>
            <a:spLocks/>
          </p:cNvSpPr>
          <p:nvPr/>
        </p:nvSpPr>
        <p:spPr bwMode="auto">
          <a:xfrm>
            <a:off x="1389145" y="5697557"/>
            <a:ext cx="6999288" cy="5175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</a:pPr>
            <a:r>
              <a:rPr lang="en-US" altLang="ko-KR" sz="1600" u="sng" dirty="0">
                <a:latin typeface="Verdana" pitchFamily="34" charset="0"/>
              </a:rPr>
              <a:t>Each group secured more than one </a:t>
            </a:r>
            <a:r>
              <a:rPr lang="en-US" altLang="ko-KR" sz="1600" u="sng" dirty="0" smtClean="0">
                <a:latin typeface="Verdana" pitchFamily="34" charset="0"/>
              </a:rPr>
              <a:t>path </a:t>
            </a:r>
            <a:r>
              <a:rPr lang="en-US" altLang="ko-KR" sz="1600" u="sng" dirty="0">
                <a:latin typeface="Verdana" pitchFamily="34" charset="0"/>
              </a:rPr>
              <a:t>for </a:t>
            </a:r>
            <a:r>
              <a:rPr lang="en-US" altLang="ko-KR" sz="1600" u="sng" dirty="0" smtClean="0">
                <a:latin typeface="Verdana" pitchFamily="34" charset="0"/>
              </a:rPr>
              <a:t>IPv6 with 6NGIX</a:t>
            </a:r>
            <a:endParaRPr lang="en-US" altLang="ko-KR" sz="1600" u="sng" dirty="0">
              <a:latin typeface="Verdana" pitchFamily="34" charset="0"/>
            </a:endParaRPr>
          </a:p>
        </p:txBody>
      </p:sp>
      <p:pic>
        <p:nvPicPr>
          <p:cNvPr id="15" name="Picture 7" descr="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20" y="128586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023910" y="1327664"/>
            <a:ext cx="721201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IPv6 Core Network Building Project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IPv6 Project of 2010 (1)</a:t>
            </a:r>
            <a:endParaRPr kumimoji="0"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–"/>
            </a:pPr>
            <a:endParaRPr kumimoji="0" lang="en-US" altLang="ko-KR" sz="1600" dirty="0" smtClean="0">
              <a:latin typeface="Verdana" pitchFamily="34" charset="0"/>
            </a:endParaRPr>
          </a:p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–"/>
            </a:pPr>
            <a:r>
              <a:rPr kumimoji="0" lang="en-US" altLang="ko-KR" sz="1600" dirty="0" smtClean="0">
                <a:latin typeface="Verdana" pitchFamily="34" charset="0"/>
              </a:rPr>
              <a:t>We </a:t>
            </a:r>
            <a:r>
              <a:rPr kumimoji="0" lang="en-US" altLang="ko-KR" sz="1600" dirty="0">
                <a:latin typeface="Verdana" pitchFamily="34" charset="0"/>
              </a:rPr>
              <a:t>are conducting project about IPv6 over WCDMA</a:t>
            </a:r>
          </a:p>
          <a:p>
            <a:pPr marL="285750" indent="-285750">
              <a:buFont typeface="Arial" charset="0"/>
              <a:buChar char="–"/>
            </a:pPr>
            <a:r>
              <a:rPr kumimoji="0" lang="en-US" altLang="ko-KR" sz="1600" dirty="0">
                <a:latin typeface="Verdana" pitchFamily="34" charset="0"/>
              </a:rPr>
              <a:t>DHCPv6 Development for WCDMA Mobile Equipment</a:t>
            </a:r>
          </a:p>
          <a:p>
            <a:pPr marL="285750" indent="-285750">
              <a:buFont typeface="Arial" charset="0"/>
              <a:buChar char="–"/>
            </a:pPr>
            <a:r>
              <a:rPr kumimoji="0" lang="en-US" altLang="ko-KR" sz="1600" dirty="0">
                <a:latin typeface="Verdana" pitchFamily="34" charset="0"/>
              </a:rPr>
              <a:t>Supporting IPv6 Communication </a:t>
            </a:r>
            <a:r>
              <a:rPr kumimoji="0" lang="en-US" altLang="ko-KR" sz="1600" dirty="0" smtClean="0">
                <a:latin typeface="Verdana" pitchFamily="34" charset="0"/>
              </a:rPr>
              <a:t>function </a:t>
            </a:r>
            <a:r>
              <a:rPr kumimoji="0" lang="en-US" altLang="ko-KR" sz="1600" dirty="0">
                <a:latin typeface="Verdana" pitchFamily="34" charset="0"/>
              </a:rPr>
              <a:t>between GGSN </a:t>
            </a:r>
            <a:r>
              <a:rPr kumimoji="0" lang="en-US" altLang="ko-KR" sz="1600" dirty="0" smtClean="0">
                <a:latin typeface="Verdana" pitchFamily="34" charset="0"/>
              </a:rPr>
              <a:t>equipment and </a:t>
            </a:r>
            <a:r>
              <a:rPr kumimoji="0" lang="en-US" altLang="ko-KR" sz="1600" dirty="0">
                <a:latin typeface="Verdana" pitchFamily="34" charset="0"/>
              </a:rPr>
              <a:t>Core Networks </a:t>
            </a:r>
          </a:p>
          <a:p>
            <a:pPr marL="285750" indent="-285750">
              <a:buFont typeface="Arial" charset="0"/>
              <a:buChar char="–"/>
            </a:pPr>
            <a:r>
              <a:rPr kumimoji="0" lang="en-US" altLang="ko-KR" sz="1600" dirty="0">
                <a:latin typeface="Verdana" pitchFamily="34" charset="0"/>
              </a:rPr>
              <a:t>6PE over MPLS Networks Building</a:t>
            </a:r>
          </a:p>
          <a:p>
            <a:pPr marL="285750" indent="-285750">
              <a:buFont typeface="Arial" charset="0"/>
              <a:buChar char="–"/>
            </a:pPr>
            <a:r>
              <a:rPr kumimoji="0" lang="en-US" altLang="ko-KR" sz="1600" dirty="0">
                <a:latin typeface="Verdana" pitchFamily="34" charset="0"/>
              </a:rPr>
              <a:t>Interworking between 6NGIX and SKT IPv6 WCDMA Networks </a:t>
            </a:r>
          </a:p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54112" y="2357431"/>
            <a:ext cx="8072494" cy="2143139"/>
          </a:xfrm>
          <a:prstGeom prst="roundRect">
            <a:avLst>
              <a:gd name="adj" fmla="val 6542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algn="ctr">
            <a:solidFill>
              <a:srgbClr val="F73F3F">
                <a:alpha val="70195"/>
              </a:srgbClr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ko-KR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174875" y="3189348"/>
            <a:ext cx="483235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7519924" y="3316332"/>
            <a:ext cx="1357322" cy="92869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952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ko-KR" altLang="en-US" sz="1800"/>
          </a:p>
        </p:txBody>
      </p:sp>
      <p:pic>
        <p:nvPicPr>
          <p:cNvPr id="8209" name="Picture 7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5738" y="1722498"/>
            <a:ext cx="2908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1"/>
          <p:cNvSpPr>
            <a:spLocks noChangeArrowheads="1"/>
          </p:cNvSpPr>
          <p:nvPr/>
        </p:nvSpPr>
        <p:spPr bwMode="auto">
          <a:xfrm>
            <a:off x="1917700" y="1722498"/>
            <a:ext cx="2128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ko-KR" sz="15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IPv6 over WCDMA </a:t>
            </a:r>
            <a:br>
              <a:rPr lang="en-US" altLang="ko-KR" sz="15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5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BB Access Networks </a:t>
            </a:r>
          </a:p>
        </p:txBody>
      </p:sp>
      <p:pic>
        <p:nvPicPr>
          <p:cNvPr id="8211" name="Picture 70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722498"/>
            <a:ext cx="2928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5853113" y="1820923"/>
            <a:ext cx="20335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ko-KR" sz="15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IPv6 Core Networks </a:t>
            </a:r>
          </a:p>
        </p:txBody>
      </p:sp>
      <p:grpSp>
        <p:nvGrpSpPr>
          <p:cNvPr id="8213" name="Group 53"/>
          <p:cNvGrpSpPr>
            <a:grpSpLocks/>
          </p:cNvGrpSpPr>
          <p:nvPr/>
        </p:nvGrpSpPr>
        <p:grpSpPr bwMode="auto">
          <a:xfrm>
            <a:off x="2005013" y="2938523"/>
            <a:ext cx="312737" cy="473075"/>
            <a:chOff x="2944230" y="4282486"/>
            <a:chExt cx="333298" cy="1089614"/>
          </a:xfrm>
        </p:grpSpPr>
        <p:sp>
          <p:nvSpPr>
            <p:cNvPr id="63" name="Flowchart: Magnetic Disk 54"/>
            <p:cNvSpPr/>
            <p:nvPr/>
          </p:nvSpPr>
          <p:spPr bwMode="auto">
            <a:xfrm>
              <a:off x="3028950" y="4343400"/>
              <a:ext cx="95250" cy="10287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2124" tIns="41061" rIns="82124" bIns="41061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  <a:defRPr/>
              </a:pPr>
              <a:endParaRPr lang="ko-KR" altLang="ko-KR" sz="1800" b="1">
                <a:solidFill>
                  <a:srgbClr val="FFFF00"/>
                </a:solidFill>
                <a:latin typeface="Arial"/>
              </a:endParaRPr>
            </a:p>
          </p:txBody>
        </p:sp>
        <p:grpSp>
          <p:nvGrpSpPr>
            <p:cNvPr id="8262" name="Group 50"/>
            <p:cNvGrpSpPr>
              <a:grpSpLocks/>
            </p:cNvGrpSpPr>
            <p:nvPr/>
          </p:nvGrpSpPr>
          <p:grpSpPr bwMode="auto">
            <a:xfrm>
              <a:off x="2944230" y="4282486"/>
              <a:ext cx="333298" cy="693367"/>
              <a:chOff x="2925180" y="4206286"/>
              <a:chExt cx="333298" cy="693367"/>
            </a:xfrm>
          </p:grpSpPr>
          <p:sp>
            <p:nvSpPr>
              <p:cNvPr id="65" name="Flowchart: Magnetic Disk 57"/>
              <p:cNvSpPr/>
              <p:nvPr/>
            </p:nvSpPr>
            <p:spPr bwMode="auto">
              <a:xfrm>
                <a:off x="2925180" y="4220806"/>
                <a:ext cx="47548" cy="588017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82124" tIns="41061" rIns="82124" bIns="41061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388" eaLnBrk="0" hangingPunct="0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ko-KR" altLang="ko-KR" sz="1800" b="1">
                  <a:solidFill>
                    <a:srgbClr val="FFFF00"/>
                  </a:solidFill>
                  <a:latin typeface="Arial"/>
                </a:endParaRPr>
              </a:p>
            </p:txBody>
          </p:sp>
          <p:sp>
            <p:nvSpPr>
              <p:cNvPr id="66" name="Flowchart: Magnetic Disk 58"/>
              <p:cNvSpPr/>
              <p:nvPr/>
            </p:nvSpPr>
            <p:spPr bwMode="auto">
              <a:xfrm>
                <a:off x="3117455" y="4313838"/>
                <a:ext cx="47548" cy="585815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82124" tIns="41061" rIns="82124" bIns="41061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388" eaLnBrk="0" hangingPunct="0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ko-KR" altLang="ko-KR" sz="1800" b="1">
                  <a:solidFill>
                    <a:srgbClr val="FFFF00"/>
                  </a:solidFill>
                  <a:latin typeface="Arial"/>
                </a:endParaRPr>
              </a:p>
            </p:txBody>
          </p:sp>
          <p:sp>
            <p:nvSpPr>
              <p:cNvPr id="67" name="Flowchart: Magnetic Disk 59"/>
              <p:cNvSpPr/>
              <p:nvPr/>
            </p:nvSpPr>
            <p:spPr bwMode="auto">
              <a:xfrm>
                <a:off x="3210930" y="4220806"/>
                <a:ext cx="47548" cy="588017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82124" tIns="41061" rIns="82124" bIns="41061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388" eaLnBrk="0" hangingPunct="0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ko-KR" altLang="ko-KR" sz="1800" b="1">
                  <a:solidFill>
                    <a:srgbClr val="FFFF00"/>
                  </a:solidFill>
                  <a:latin typeface="Arial"/>
                </a:endParaRPr>
              </a:p>
            </p:txBody>
          </p:sp>
          <p:cxnSp>
            <p:nvCxnSpPr>
              <p:cNvPr id="68" name="Straight Connector 60"/>
              <p:cNvCxnSpPr/>
              <p:nvPr/>
            </p:nvCxnSpPr>
            <p:spPr bwMode="auto">
              <a:xfrm>
                <a:off x="2953941" y="4305011"/>
                <a:ext cx="167496" cy="3290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1"/>
              <p:cNvCxnSpPr/>
              <p:nvPr/>
            </p:nvCxnSpPr>
            <p:spPr bwMode="auto">
              <a:xfrm>
                <a:off x="2935331" y="4403733"/>
                <a:ext cx="167495" cy="292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2"/>
              <p:cNvCxnSpPr/>
              <p:nvPr/>
            </p:nvCxnSpPr>
            <p:spPr bwMode="auto">
              <a:xfrm rot="5400000" flipH="1" flipV="1">
                <a:off x="3092733" y="4219764"/>
                <a:ext cx="157228" cy="13027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8" name="Round Single Corner Rectangle 82"/>
          <p:cNvSpPr/>
          <p:nvPr/>
        </p:nvSpPr>
        <p:spPr bwMode="auto">
          <a:xfrm>
            <a:off x="2507384" y="3017790"/>
            <a:ext cx="284932" cy="332223"/>
          </a:xfrm>
          <a:prstGeom prst="round1Rect">
            <a:avLst/>
          </a:prstGeom>
          <a:solidFill>
            <a:srgbClr val="FFFFFF">
              <a:lumMod val="65000"/>
              <a:alpha val="92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82124" tIns="41061" rIns="82124" bIns="41061">
            <a:spAutoFit/>
            <a:sp3d extrusionH="57150">
              <a:bevelT w="38100" h="3810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1800" b="1">
              <a:solidFill>
                <a:srgbClr val="FFFF00"/>
              </a:solidFill>
              <a:latin typeface="Arial"/>
              <a:ea typeface="+mn-ea"/>
            </a:endParaRPr>
          </a:p>
        </p:txBody>
      </p:sp>
      <p:sp>
        <p:nvSpPr>
          <p:cNvPr id="19" name="Round Single Corner Rectangle 82"/>
          <p:cNvSpPr/>
          <p:nvPr/>
        </p:nvSpPr>
        <p:spPr bwMode="auto">
          <a:xfrm>
            <a:off x="2506564" y="3077585"/>
            <a:ext cx="142876" cy="214314"/>
          </a:xfrm>
          <a:prstGeom prst="round1Rect">
            <a:avLst/>
          </a:prstGeom>
          <a:solidFill>
            <a:srgbClr val="99FF66">
              <a:alpha val="92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82124" tIns="41061" rIns="82124" bIns="41061">
            <a:spAutoFit/>
            <a:sp3d extrusionH="57150">
              <a:bevelT w="38100" h="3810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1800" b="1">
              <a:solidFill>
                <a:srgbClr val="FFFF00"/>
              </a:solidFill>
              <a:latin typeface="Arial"/>
              <a:ea typeface="+mn-ea"/>
            </a:endParaRPr>
          </a:p>
        </p:txBody>
      </p:sp>
      <p:pic>
        <p:nvPicPr>
          <p:cNvPr id="8216" name="Picture 4" descr="http://rollmops.files.wordpress.com/2007/01/iphone-shuffle.jpg"/>
          <p:cNvPicPr preferRelativeResize="0"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0788" y="2928998"/>
            <a:ext cx="287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7" name="Group 75"/>
          <p:cNvGrpSpPr>
            <a:grpSpLocks/>
          </p:cNvGrpSpPr>
          <p:nvPr/>
        </p:nvGrpSpPr>
        <p:grpSpPr bwMode="auto">
          <a:xfrm>
            <a:off x="4079875" y="3033773"/>
            <a:ext cx="463550" cy="466725"/>
            <a:chOff x="4535556" y="3304761"/>
            <a:chExt cx="704850" cy="862265"/>
          </a:xfrm>
        </p:grpSpPr>
        <p:grpSp>
          <p:nvGrpSpPr>
            <p:cNvPr id="8255" name="Group 71"/>
            <p:cNvGrpSpPr>
              <a:grpSpLocks/>
            </p:cNvGrpSpPr>
            <p:nvPr/>
          </p:nvGrpSpPr>
          <p:grpSpPr bwMode="auto">
            <a:xfrm>
              <a:off x="4535556" y="3304761"/>
              <a:ext cx="704850" cy="495656"/>
              <a:chOff x="3657600" y="1790700"/>
              <a:chExt cx="533400" cy="495656"/>
            </a:xfrm>
          </p:grpSpPr>
          <p:sp>
            <p:nvSpPr>
              <p:cNvPr id="61" name="Snip Diagonal Corner Rectangle 72"/>
              <p:cNvSpPr/>
              <p:nvPr/>
            </p:nvSpPr>
            <p:spPr bwMode="auto">
              <a:xfrm>
                <a:off x="3657600" y="1790700"/>
                <a:ext cx="533400" cy="495656"/>
              </a:xfrm>
              <a:prstGeom prst="snip2DiagRect">
                <a:avLst/>
              </a:prstGeom>
              <a:gradFill rotWithShape="1">
                <a:gsLst>
                  <a:gs pos="0">
                    <a:srgbClr val="AAAAAA">
                      <a:shade val="51000"/>
                      <a:satMod val="130000"/>
                    </a:srgbClr>
                  </a:gs>
                  <a:gs pos="80000">
                    <a:srgbClr val="AAAAAA">
                      <a:shade val="93000"/>
                      <a:satMod val="130000"/>
                    </a:srgbClr>
                  </a:gs>
                  <a:gs pos="100000">
                    <a:srgbClr val="AAAAA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82124" tIns="41061" rIns="82124" bIns="41061">
                <a:spAutoFit/>
                <a:sp3d extrusionH="57150">
                  <a:bevelT w="38100" h="3810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9pPr>
              </a:lstStyle>
              <a:p>
                <a:pPr algn="ctr" defTabSz="814388" eaLnBrk="0" hangingPunct="0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1800" b="1">
                  <a:solidFill>
                    <a:srgbClr val="FFFF00"/>
                  </a:solidFill>
                  <a:latin typeface="Arial"/>
                  <a:ea typeface="+mn-ea"/>
                </a:endParaRPr>
              </a:p>
            </p:txBody>
          </p:sp>
          <p:cxnSp>
            <p:nvCxnSpPr>
              <p:cNvPr id="8258" name="Straight Connector 73"/>
              <p:cNvCxnSpPr>
                <a:cxnSpLocks noChangeShapeType="1"/>
              </p:cNvCxnSpPr>
              <p:nvPr/>
            </p:nvCxnSpPr>
            <p:spPr bwMode="auto">
              <a:xfrm rot="10800000" flipH="1">
                <a:off x="3657600" y="2019300"/>
                <a:ext cx="5334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8256" name="Flowchart: Or 46"/>
            <p:cNvSpPr>
              <a:spLocks noChangeArrowheads="1"/>
            </p:cNvSpPr>
            <p:nvPr/>
          </p:nvSpPr>
          <p:spPr bwMode="auto">
            <a:xfrm>
              <a:off x="4735907" y="3307694"/>
              <a:ext cx="299320" cy="859332"/>
            </a:xfrm>
            <a:prstGeom prst="flowChartOr">
              <a:avLst/>
            </a:prstGeom>
            <a:noFill/>
            <a:ln w="31750" algn="ctr">
              <a:solidFill>
                <a:srgbClr val="262626"/>
              </a:solidFill>
              <a:round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endParaRPr lang="ko-KR" altLang="ko-KR" b="1">
                <a:solidFill>
                  <a:srgbClr val="FFFF00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8218" name="Group 75"/>
          <p:cNvGrpSpPr>
            <a:grpSpLocks/>
          </p:cNvGrpSpPr>
          <p:nvPr/>
        </p:nvGrpSpPr>
        <p:grpSpPr bwMode="auto">
          <a:xfrm>
            <a:off x="3221038" y="3036948"/>
            <a:ext cx="463550" cy="466725"/>
            <a:chOff x="4535556" y="3304761"/>
            <a:chExt cx="704850" cy="862265"/>
          </a:xfrm>
        </p:grpSpPr>
        <p:grpSp>
          <p:nvGrpSpPr>
            <p:cNvPr id="8251" name="Group 71"/>
            <p:cNvGrpSpPr>
              <a:grpSpLocks/>
            </p:cNvGrpSpPr>
            <p:nvPr/>
          </p:nvGrpSpPr>
          <p:grpSpPr bwMode="auto">
            <a:xfrm>
              <a:off x="4535556" y="3304761"/>
              <a:ext cx="704850" cy="495656"/>
              <a:chOff x="3657600" y="1790700"/>
              <a:chExt cx="533400" cy="495656"/>
            </a:xfrm>
          </p:grpSpPr>
          <p:sp>
            <p:nvSpPr>
              <p:cNvPr id="57" name="Snip Diagonal Corner Rectangle 72"/>
              <p:cNvSpPr/>
              <p:nvPr/>
            </p:nvSpPr>
            <p:spPr bwMode="auto">
              <a:xfrm>
                <a:off x="3657600" y="1790700"/>
                <a:ext cx="533400" cy="495656"/>
              </a:xfrm>
              <a:prstGeom prst="snip2DiagRect">
                <a:avLst/>
              </a:prstGeom>
              <a:gradFill rotWithShape="1">
                <a:gsLst>
                  <a:gs pos="0">
                    <a:srgbClr val="AAAAAA">
                      <a:shade val="51000"/>
                      <a:satMod val="130000"/>
                    </a:srgbClr>
                  </a:gs>
                  <a:gs pos="80000">
                    <a:srgbClr val="AAAAAA">
                      <a:shade val="93000"/>
                      <a:satMod val="130000"/>
                    </a:srgbClr>
                  </a:gs>
                  <a:gs pos="100000">
                    <a:srgbClr val="AAAAA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82124" tIns="41061" rIns="82124" bIns="41061">
                <a:spAutoFit/>
                <a:sp3d extrusionH="57150">
                  <a:bevelT w="38100" h="3810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defRPr>
                </a:lvl9pPr>
              </a:lstStyle>
              <a:p>
                <a:pPr algn="ctr" defTabSz="814388" eaLnBrk="0" hangingPunct="0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1800" b="1">
                  <a:solidFill>
                    <a:srgbClr val="FFFF00"/>
                  </a:solidFill>
                  <a:latin typeface="Arial"/>
                  <a:ea typeface="+mn-ea"/>
                </a:endParaRPr>
              </a:p>
            </p:txBody>
          </p:sp>
          <p:cxnSp>
            <p:nvCxnSpPr>
              <p:cNvPr id="8254" name="Straight Connector 73"/>
              <p:cNvCxnSpPr>
                <a:cxnSpLocks noChangeShapeType="1"/>
              </p:cNvCxnSpPr>
              <p:nvPr/>
            </p:nvCxnSpPr>
            <p:spPr bwMode="auto">
              <a:xfrm rot="10800000" flipH="1">
                <a:off x="3657600" y="2019300"/>
                <a:ext cx="5334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8252" name="Flowchart: Or 46"/>
            <p:cNvSpPr>
              <a:spLocks noChangeArrowheads="1"/>
            </p:cNvSpPr>
            <p:nvPr/>
          </p:nvSpPr>
          <p:spPr bwMode="auto">
            <a:xfrm>
              <a:off x="4735907" y="3307694"/>
              <a:ext cx="299320" cy="859332"/>
            </a:xfrm>
            <a:prstGeom prst="flowChartOr">
              <a:avLst/>
            </a:prstGeom>
            <a:noFill/>
            <a:ln w="31750" algn="ctr">
              <a:solidFill>
                <a:srgbClr val="262626"/>
              </a:solidFill>
              <a:round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endParaRPr lang="ko-KR" altLang="ko-KR" b="1">
                <a:solidFill>
                  <a:srgbClr val="FFFF00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pic>
        <p:nvPicPr>
          <p:cNvPr id="8219" name="Picture 33" descr="EdgeLabel_Switch_Rou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6975" y="3054411"/>
            <a:ext cx="4286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58" descr="WorkgroupSwi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2225" y="3786248"/>
            <a:ext cx="292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21" name="그룹 24"/>
          <p:cNvGrpSpPr>
            <a:grpSpLocks/>
          </p:cNvGrpSpPr>
          <p:nvPr/>
        </p:nvGrpSpPr>
        <p:grpSpPr bwMode="auto">
          <a:xfrm>
            <a:off x="7793038" y="2452748"/>
            <a:ext cx="1071562" cy="601663"/>
            <a:chOff x="617965" y="2057612"/>
            <a:chExt cx="906011" cy="577850"/>
          </a:xfrm>
        </p:grpSpPr>
        <p:pic>
          <p:nvPicPr>
            <p:cNvPr id="8249" name="Picture 287" descr="cloud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965" y="2057612"/>
              <a:ext cx="906011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0" name="Text Box 289"/>
            <p:cNvSpPr txBox="1">
              <a:spLocks noChangeArrowheads="1"/>
            </p:cNvSpPr>
            <p:nvPr/>
          </p:nvSpPr>
          <p:spPr bwMode="auto">
            <a:xfrm>
              <a:off x="712575" y="2208184"/>
              <a:ext cx="667081" cy="26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6NGIX</a:t>
              </a:r>
            </a:p>
          </p:txBody>
        </p:sp>
      </p:grpSp>
      <p:grpSp>
        <p:nvGrpSpPr>
          <p:cNvPr id="8222" name="그룹 25"/>
          <p:cNvGrpSpPr>
            <a:grpSpLocks/>
          </p:cNvGrpSpPr>
          <p:nvPr/>
        </p:nvGrpSpPr>
        <p:grpSpPr bwMode="auto">
          <a:xfrm>
            <a:off x="5649913" y="2911536"/>
            <a:ext cx="857250" cy="601662"/>
            <a:chOff x="617965" y="2057612"/>
            <a:chExt cx="906011" cy="577850"/>
          </a:xfrm>
        </p:grpSpPr>
        <p:pic>
          <p:nvPicPr>
            <p:cNvPr id="8247" name="Picture 287" descr="cloud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965" y="2057612"/>
              <a:ext cx="906011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8" name="Text Box 289"/>
            <p:cNvSpPr txBox="1">
              <a:spLocks noChangeArrowheads="1"/>
            </p:cNvSpPr>
            <p:nvPr/>
          </p:nvSpPr>
          <p:spPr bwMode="auto">
            <a:xfrm>
              <a:off x="711922" y="2179586"/>
              <a:ext cx="667763" cy="323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ko-KR" sz="1100">
                  <a:latin typeface="HY헤드라인M" pitchFamily="18" charset="-127"/>
                  <a:ea typeface="HY헤드라인M" pitchFamily="18" charset="-127"/>
                </a:rPr>
                <a:t>MPLS</a:t>
              </a:r>
              <a:br>
                <a:rPr lang="en-US" altLang="ko-KR" sz="1100">
                  <a:latin typeface="HY헤드라인M" pitchFamily="18" charset="-127"/>
                  <a:ea typeface="HY헤드라인M" pitchFamily="18" charset="-127"/>
                </a:rPr>
              </a:br>
              <a:r>
                <a:rPr lang="en-US" altLang="ko-KR" sz="1100">
                  <a:latin typeface="HY헤드라인M" pitchFamily="18" charset="-127"/>
                  <a:ea typeface="HY헤드라인M" pitchFamily="18" charset="-127"/>
                </a:rPr>
                <a:t>Networks</a:t>
              </a:r>
            </a:p>
          </p:txBody>
        </p:sp>
      </p:grpSp>
      <p:pic>
        <p:nvPicPr>
          <p:cNvPr id="8223" name="Picture 33" descr="EdgeLabel_Switch_Rou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3054411"/>
            <a:ext cx="4286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3" descr="EdgeLabel_Switch_Rou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4763" y="3483036"/>
            <a:ext cx="3159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25" name="Group 120"/>
          <p:cNvGrpSpPr>
            <a:grpSpLocks/>
          </p:cNvGrpSpPr>
          <p:nvPr/>
        </p:nvGrpSpPr>
        <p:grpSpPr bwMode="auto">
          <a:xfrm>
            <a:off x="7942263" y="3697348"/>
            <a:ext cx="285750" cy="357188"/>
            <a:chOff x="1540" y="845"/>
            <a:chExt cx="310" cy="275"/>
          </a:xfrm>
        </p:grpSpPr>
        <p:pic>
          <p:nvPicPr>
            <p:cNvPr id="8245" name="Picture 141" descr="Server s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0" y="845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6" name="Picture 141" descr="Server s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36" y="860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226" name="직선 연결선 29"/>
          <p:cNvCxnSpPr>
            <a:cxnSpLocks noChangeShapeType="1"/>
          </p:cNvCxnSpPr>
          <p:nvPr/>
        </p:nvCxnSpPr>
        <p:spPr bwMode="auto">
          <a:xfrm flipH="1" flipV="1">
            <a:off x="7781925" y="3703698"/>
            <a:ext cx="6350" cy="8255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8227" name="TextBox 58"/>
          <p:cNvSpPr txBox="1">
            <a:spLocks noChangeArrowheads="1"/>
          </p:cNvSpPr>
          <p:nvPr/>
        </p:nvSpPr>
        <p:spPr bwMode="auto">
          <a:xfrm>
            <a:off x="879475" y="3495736"/>
            <a:ext cx="96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Smart Phone</a:t>
            </a:r>
            <a:br>
              <a:rPr lang="en-US" altLang="ko-KR" sz="1000" b="1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(IPv4/IPv6)</a:t>
            </a:r>
            <a:endParaRPr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59"/>
          <p:cNvSpPr txBox="1"/>
          <p:nvPr/>
        </p:nvSpPr>
        <p:spPr>
          <a:xfrm>
            <a:off x="2435225" y="3478273"/>
            <a:ext cx="449263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ko-KR" sz="1000" b="1" dirty="0">
                <a:latin typeface="+mn-ea"/>
                <a:ea typeface="+mn-ea"/>
              </a:rPr>
              <a:t>RNC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8229" name="TextBox 60"/>
          <p:cNvSpPr txBox="1">
            <a:spLocks noChangeArrowheads="1"/>
          </p:cNvSpPr>
          <p:nvPr/>
        </p:nvSpPr>
        <p:spPr bwMode="auto">
          <a:xfrm>
            <a:off x="3151188" y="3483036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SGSN</a:t>
            </a:r>
            <a:endParaRPr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61"/>
          <p:cNvSpPr txBox="1"/>
          <p:nvPr/>
        </p:nvSpPr>
        <p:spPr>
          <a:xfrm>
            <a:off x="3906838" y="3483036"/>
            <a:ext cx="84931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ko-KR" sz="1000" b="1" dirty="0">
                <a:latin typeface="+mn-ea"/>
                <a:ea typeface="+mn-ea"/>
              </a:rPr>
              <a:t>GGSN</a:t>
            </a:r>
            <a:br>
              <a:rPr lang="en-US" altLang="ko-KR" sz="1000" b="1" dirty="0">
                <a:latin typeface="+mn-ea"/>
                <a:ea typeface="+mn-ea"/>
              </a:rPr>
            </a:br>
            <a:r>
              <a:rPr lang="en-US" altLang="ko-KR" sz="1000" b="1" dirty="0">
                <a:latin typeface="+mn-ea"/>
                <a:ea typeface="+mn-ea"/>
              </a:rPr>
              <a:t>(IPv4/IPv6)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35" name="TextBox 62"/>
          <p:cNvSpPr txBox="1"/>
          <p:nvPr/>
        </p:nvSpPr>
        <p:spPr>
          <a:xfrm>
            <a:off x="4795838" y="3483036"/>
            <a:ext cx="85566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ko-KR" sz="1000" b="1" dirty="0">
                <a:latin typeface="+mn-ea"/>
                <a:ea typeface="+mn-ea"/>
              </a:rPr>
              <a:t>6PE Router</a:t>
            </a:r>
            <a:br>
              <a:rPr lang="en-US" altLang="ko-KR" sz="1000" b="1" dirty="0">
                <a:latin typeface="+mn-ea"/>
                <a:ea typeface="+mn-ea"/>
              </a:rPr>
            </a:br>
            <a:r>
              <a:rPr lang="en-US" altLang="ko-KR" sz="1000" b="1" dirty="0">
                <a:latin typeface="+mn-ea"/>
                <a:ea typeface="+mn-ea"/>
              </a:rPr>
              <a:t>(IPv6)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36" name="TextBox 63"/>
          <p:cNvSpPr txBox="1"/>
          <p:nvPr/>
        </p:nvSpPr>
        <p:spPr>
          <a:xfrm>
            <a:off x="6581775" y="3483036"/>
            <a:ext cx="855663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ko-KR" sz="1000" b="1" dirty="0">
                <a:latin typeface="+mn-ea"/>
                <a:ea typeface="+mn-ea"/>
              </a:rPr>
              <a:t>6PE Router</a:t>
            </a:r>
            <a:br>
              <a:rPr lang="en-US" altLang="ko-KR" sz="1000" b="1" dirty="0">
                <a:latin typeface="+mn-ea"/>
                <a:ea typeface="+mn-ea"/>
              </a:rPr>
            </a:br>
            <a:r>
              <a:rPr lang="en-US" altLang="ko-KR" sz="1000" b="1" dirty="0">
                <a:latin typeface="+mn-ea"/>
                <a:ea typeface="+mn-ea"/>
              </a:rPr>
              <a:t>(IPv6)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8233" name="TextBox 64"/>
          <p:cNvSpPr txBox="1">
            <a:spLocks noChangeArrowheads="1"/>
          </p:cNvSpPr>
          <p:nvPr/>
        </p:nvSpPr>
        <p:spPr bwMode="auto">
          <a:xfrm>
            <a:off x="7575550" y="3195698"/>
            <a:ext cx="1223963" cy="254000"/>
          </a:xfrm>
          <a:prstGeom prst="rect">
            <a:avLst/>
          </a:prstGeom>
          <a:solidFill>
            <a:srgbClr val="DBEEF4"/>
          </a:solidFill>
          <a:ln w="9525">
            <a:solidFill>
              <a:srgbClr val="B7DEE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IPv6 App Service </a:t>
            </a:r>
          </a:p>
        </p:txBody>
      </p:sp>
      <p:sp>
        <p:nvSpPr>
          <p:cNvPr id="8234" name="TextBox 65"/>
          <p:cNvSpPr txBox="1">
            <a:spLocks noChangeArrowheads="1"/>
          </p:cNvSpPr>
          <p:nvPr/>
        </p:nvSpPr>
        <p:spPr bwMode="auto">
          <a:xfrm>
            <a:off x="8085138" y="3621148"/>
            <a:ext cx="8493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Twitter</a:t>
            </a:r>
          </a:p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Server</a:t>
            </a:r>
          </a:p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(IPv4/IPv6)</a:t>
            </a:r>
            <a:endParaRPr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7232650" y="3203636"/>
            <a:ext cx="392113" cy="39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7232650" y="2752786"/>
            <a:ext cx="560388" cy="45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7" name="직선 연결선 40"/>
          <p:cNvCxnSpPr>
            <a:cxnSpLocks noChangeShapeType="1"/>
          </p:cNvCxnSpPr>
          <p:nvPr/>
        </p:nvCxnSpPr>
        <p:spPr bwMode="auto">
          <a:xfrm>
            <a:off x="4792663" y="1911411"/>
            <a:ext cx="0" cy="2214562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2" name="직선 연결선 41"/>
          <p:cNvCxnSpPr/>
          <p:nvPr/>
        </p:nvCxnSpPr>
        <p:spPr>
          <a:xfrm>
            <a:off x="3792538" y="2768661"/>
            <a:ext cx="93503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82"/>
          <p:cNvSpPr txBox="1"/>
          <p:nvPr/>
        </p:nvSpPr>
        <p:spPr>
          <a:xfrm>
            <a:off x="2457450" y="2628961"/>
            <a:ext cx="1296988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ko-KR" sz="1000" b="1" dirty="0">
                <a:latin typeface="+mn-ea"/>
                <a:ea typeface="+mn-ea"/>
              </a:rPr>
              <a:t>IPv4/IPv6 Session </a:t>
            </a:r>
            <a:endParaRPr lang="ko-KR" altLang="en-US" sz="1000" b="1" dirty="0">
              <a:latin typeface="+mn-ea"/>
              <a:ea typeface="+mn-ea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1381125" y="2749611"/>
            <a:ext cx="935038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4864100" y="2765486"/>
            <a:ext cx="642938" cy="31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87"/>
          <p:cNvSpPr txBox="1"/>
          <p:nvPr/>
        </p:nvSpPr>
        <p:spPr>
          <a:xfrm>
            <a:off x="5634038" y="2643248"/>
            <a:ext cx="1008062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ko-KR" sz="1000" b="1" dirty="0">
                <a:latin typeface="+mn-ea"/>
                <a:ea typeface="+mn-ea"/>
              </a:rPr>
              <a:t>IPv6 Network</a:t>
            </a:r>
            <a:endParaRPr lang="ko-KR" altLang="en-US" sz="1000" b="1" dirty="0">
              <a:latin typeface="+mn-ea"/>
              <a:ea typeface="+mn-ea"/>
            </a:endParaRPr>
          </a:p>
        </p:txBody>
      </p:sp>
      <p:pic>
        <p:nvPicPr>
          <p:cNvPr id="8243" name="Object 4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31938" y="3090923"/>
            <a:ext cx="457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4" name="Rectangle 5"/>
          <p:cNvSpPr>
            <a:spLocks noChangeArrowheads="1"/>
          </p:cNvSpPr>
          <p:nvPr/>
        </p:nvSpPr>
        <p:spPr bwMode="auto">
          <a:xfrm>
            <a:off x="2103438" y="3881498"/>
            <a:ext cx="47529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altLang="ko-KR" sz="1400">
                <a:latin typeface="HY헤드라인M" pitchFamily="18" charset="-127"/>
                <a:ea typeface="HY헤드라인M" pitchFamily="18" charset="-127"/>
              </a:rPr>
              <a:t>  IPv6 module porting in WCDMA Mobile </a:t>
            </a:r>
          </a:p>
          <a:p>
            <a:r>
              <a:rPr lang="en-US" altLang="ko-KR" sz="1400">
                <a:latin typeface="HY헤드라인M" pitchFamily="18" charset="-127"/>
                <a:ea typeface="HY헤드라인M" pitchFamily="18" charset="-127"/>
              </a:rPr>
              <a:t>    Equipment OS Kernel (Google Android) </a:t>
            </a:r>
            <a:endParaRPr lang="ko-KR" altLang="en-US" sz="14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" name="Picture 7" descr="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720" y="128586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1023910" y="1327664"/>
            <a:ext cx="721201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IPv6-based Mobile Service Project</a:t>
            </a:r>
          </a:p>
        </p:txBody>
      </p:sp>
      <p:sp>
        <p:nvSpPr>
          <p:cNvPr id="73" name="타원 72"/>
          <p:cNvSpPr/>
          <p:nvPr/>
        </p:nvSpPr>
        <p:spPr>
          <a:xfrm>
            <a:off x="7886720" y="2462206"/>
            <a:ext cx="857256" cy="571504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IPv6 Project of 2010 (2)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</p:txBody>
      </p:sp>
      <p:pic>
        <p:nvPicPr>
          <p:cNvPr id="10" name="Picture 2" descr="C:\Users\leejy\AppData\Local\Temp\UNI00001d8838c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9662" y="3143248"/>
            <a:ext cx="7143800" cy="3071834"/>
          </a:xfrm>
          <a:prstGeom prst="rect">
            <a:avLst/>
          </a:prstGeom>
          <a:noFill/>
        </p:spPr>
      </p:pic>
      <p:pic>
        <p:nvPicPr>
          <p:cNvPr id="13" name="Picture 7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20" y="13557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23910" y="1327664"/>
            <a:ext cx="8072494" cy="3153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IPv6-based Commercial Web Service Project</a:t>
            </a:r>
          </a:p>
        </p:txBody>
      </p:sp>
      <p:sp>
        <p:nvSpPr>
          <p:cNvPr id="17" name="TextBox 55"/>
          <p:cNvSpPr txBox="1"/>
          <p:nvPr/>
        </p:nvSpPr>
        <p:spPr>
          <a:xfrm>
            <a:off x="238092" y="1714488"/>
            <a:ext cx="9358378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742950" lvl="1" indent="-285750">
              <a:buFont typeface="Arial" charset="0"/>
              <a:buChar char="–"/>
            </a:pPr>
            <a:r>
              <a:rPr kumimoji="0" lang="en-US" altLang="ko-KR" sz="2000" dirty="0" smtClean="0">
                <a:latin typeface="Verdana" pitchFamily="34" charset="0"/>
                <a:cs typeface="Verdana" pitchFamily="34" charset="0"/>
              </a:rPr>
              <a:t>Builds the infrastructure and provide the IPv6 based web service with commercial contents providers in Korea</a:t>
            </a:r>
          </a:p>
          <a:p>
            <a:pPr marL="1200150" lvl="2" indent="-285750">
              <a:buFont typeface="Arial" charset="0"/>
              <a:buChar char="–"/>
            </a:pPr>
            <a:r>
              <a:rPr kumimoji="0" lang="en-US" altLang="ko-KR" sz="1800" dirty="0" smtClean="0">
                <a:latin typeface="Verdana" pitchFamily="34" charset="0"/>
                <a:cs typeface="Verdana" pitchFamily="34" charset="0"/>
              </a:rPr>
              <a:t>provide the IPv4/IPv6 dual stack server hosting</a:t>
            </a:r>
          </a:p>
          <a:p>
            <a:pPr marL="1200150" lvl="2" indent="-285750">
              <a:buFont typeface="Arial" charset="0"/>
              <a:buChar char="–"/>
            </a:pPr>
            <a:r>
              <a:rPr kumimoji="0" lang="en-US" altLang="ko-KR" sz="1800" dirty="0" smtClean="0">
                <a:latin typeface="Verdana" pitchFamily="34" charset="0"/>
                <a:cs typeface="Verdana" pitchFamily="34" charset="0"/>
              </a:rPr>
              <a:t>peer with 6NGIX and other IPv6 network</a:t>
            </a: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2000" dirty="0" smtClean="0">
              <a:latin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2000" dirty="0" smtClean="0">
              <a:latin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 charset="0"/>
              <a:buChar char="–"/>
            </a:pPr>
            <a:endParaRPr kumimoji="0" lang="en-US" altLang="ko-KR" sz="1600" dirty="0" smtClean="0">
              <a:latin typeface="Verdana" pitchFamily="34" charset="0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587150" y="3399127"/>
            <a:ext cx="857256" cy="500066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 Box 289"/>
          <p:cNvSpPr txBox="1">
            <a:spLocks noChangeArrowheads="1"/>
          </p:cNvSpPr>
          <p:nvPr/>
        </p:nvSpPr>
        <p:spPr bwMode="auto">
          <a:xfrm>
            <a:off x="4595810" y="3080563"/>
            <a:ext cx="7889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6NGIX</a:t>
            </a:r>
          </a:p>
        </p:txBody>
      </p:sp>
      <p:pic>
        <p:nvPicPr>
          <p:cNvPr id="19" name="Picture 3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7248" y="3500438"/>
            <a:ext cx="70564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사본---기획예산처_sub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0650" y="13017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Summary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4950" y="1125538"/>
            <a:ext cx="9359900" cy="5256212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FFFFFF"/>
              </a:gs>
              <a:gs pos="100000">
                <a:srgbClr val="E5E1C3"/>
              </a:gs>
            </a:gsLst>
            <a:lin ang="0" scaled="1"/>
          </a:gradFill>
          <a:ln w="19050" algn="ctr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342000" tIns="190800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31825" y="1125538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Arial" charset="0"/>
              <a:buChar char="–"/>
            </a:pPr>
            <a:endParaRPr kumimoji="0" lang="en-US" altLang="ko-KR" sz="1600" dirty="0">
              <a:latin typeface="Verdana" pitchFamily="34" charset="0"/>
            </a:endParaRPr>
          </a:p>
        </p:txBody>
      </p:sp>
      <p:pic>
        <p:nvPicPr>
          <p:cNvPr id="13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82" y="14985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52472" y="1470540"/>
            <a:ext cx="8501122" cy="3153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6NGIX </a:t>
            </a: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the </a:t>
            </a: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 </a:t>
            </a: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IPv6 IX in Korea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altLang="ko-KR" sz="21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Has been played a key role in IPv6 deployment </a:t>
            </a:r>
            <a:r>
              <a:rPr kumimoji="0" lang="en-US" altLang="ko-KR" sz="21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projects </a:t>
            </a:r>
            <a:endParaRPr kumimoji="0" lang="en-US" altLang="ko-KR" sz="21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in Korea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ISPs </a:t>
            </a: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with 6NGIX as the IPv4 </a:t>
            </a: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exhaustion </a:t>
            </a: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getting closer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altLang="ko-KR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 org. (Dec ‘08) → 37 org. (May ’10)</a:t>
            </a:r>
            <a:endParaRPr kumimoji="0" lang="en-US" altLang="ko-KR" sz="21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2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2010, commercial IPv6 traffic will be peered in 6NGIX as ISPs plan to launch commercial IPv6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20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82" y="2845804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pic>
        <p:nvPicPr>
          <p:cNvPr id="20" name="Picture 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82" y="414338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52406" y="5072074"/>
            <a:ext cx="8858312" cy="1000132"/>
          </a:xfrm>
          <a:prstGeom prst="roundRect">
            <a:avLst>
              <a:gd name="adj" fmla="val 7662"/>
            </a:avLst>
          </a:prstGeom>
          <a:gradFill rotWithShape="1">
            <a:gsLst>
              <a:gs pos="0">
                <a:srgbClr val="B7D2F5">
                  <a:gamma/>
                  <a:tint val="0"/>
                  <a:invGamma/>
                </a:srgbClr>
              </a:gs>
              <a:gs pos="100000">
                <a:srgbClr val="B7D2F5"/>
              </a:gs>
            </a:gsLst>
            <a:lin ang="2700000" scaled="1"/>
          </a:gradFill>
          <a:ln w="19050">
            <a:solidFill>
              <a:srgbClr val="0099CC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0" latinLnBrk="0" hangingPunct="0">
              <a:buNone/>
            </a:pPr>
            <a:r>
              <a:rPr lang="en-US" altLang="ko-KR" dirty="0" smtClean="0">
                <a:solidFill>
                  <a:srgbClr val="000066"/>
                </a:solidFill>
                <a:latin typeface="Arial Black" pitchFamily="34" charset="0"/>
                <a:ea typeface="HY견고딕" pitchFamily="18" charset="-127"/>
              </a:rPr>
              <a:t>If you’re interested in connecting 6NGIX, </a:t>
            </a:r>
          </a:p>
          <a:p>
            <a:pPr algn="ctr" eaLnBrk="0" latinLnBrk="0" hangingPunct="0">
              <a:buNone/>
            </a:pPr>
            <a:r>
              <a:rPr lang="en-US" altLang="ko-KR" dirty="0" smtClean="0">
                <a:solidFill>
                  <a:srgbClr val="000066"/>
                </a:solidFill>
                <a:latin typeface="Arial Black" pitchFamily="34" charset="0"/>
                <a:ea typeface="HY견고딕" pitchFamily="18" charset="-127"/>
              </a:rPr>
              <a:t>contact us and get connected!!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11512</TotalTime>
  <Words>642</Words>
  <Application>Microsoft Office PowerPoint</Application>
  <PresentationFormat>A4 용지(210x297mm)</PresentationFormat>
  <Paragraphs>182</Paragraphs>
  <Slides>11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KISA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윤준범</dc:creator>
  <cp:lastModifiedBy>leejy</cp:lastModifiedBy>
  <cp:revision>1579</cp:revision>
  <dcterms:created xsi:type="dcterms:W3CDTF">2009-08-14T09:45:02Z</dcterms:created>
  <dcterms:modified xsi:type="dcterms:W3CDTF">2010-08-19T04:15:18Z</dcterms:modified>
</cp:coreProperties>
</file>