
<file path=[Content_Types].xml><?xml version="1.0" encoding="utf-8"?>
<Types xmlns="http://schemas.openxmlformats.org/package/2006/content-types">
  <Override PartName="/ppt/drawings/drawing1.xml" ContentType="application/vnd.openxmlformats-officedocument.drawingml.chartshapes+xml"/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charts/chart1.xml" ContentType="application/vnd.openxmlformats-officedocument.drawingml.char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Default Extension="xlsx" ContentType="application/vnd.openxmlformats-officedocument.spreadsheetml.sheet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56" r:id="rId2"/>
    <p:sldId id="278" r:id="rId3"/>
    <p:sldId id="277" r:id="rId4"/>
    <p:sldId id="262" r:id="rId5"/>
    <p:sldId id="257" r:id="rId6"/>
    <p:sldId id="280" r:id="rId7"/>
    <p:sldId id="258" r:id="rId8"/>
    <p:sldId id="263" r:id="rId9"/>
    <p:sldId id="264" r:id="rId10"/>
    <p:sldId id="275" r:id="rId11"/>
    <p:sldId id="281" r:id="rId12"/>
    <p:sldId id="259" r:id="rId13"/>
    <p:sldId id="266" r:id="rId14"/>
    <p:sldId id="274" r:id="rId15"/>
    <p:sldId id="267" r:id="rId16"/>
    <p:sldId id="279" r:id="rId17"/>
    <p:sldId id="268" r:id="rId18"/>
    <p:sldId id="282" r:id="rId19"/>
    <p:sldId id="260" r:id="rId20"/>
    <p:sldId id="269" r:id="rId21"/>
    <p:sldId id="270" r:id="rId22"/>
    <p:sldId id="273" r:id="rId23"/>
    <p:sldId id="271" r:id="rId24"/>
    <p:sldId id="272" r:id="rId25"/>
    <p:sldId id="283" r:id="rId26"/>
    <p:sldId id="285" r:id="rId27"/>
    <p:sldId id="284" r:id="rId28"/>
    <p:sldId id="286" r:id="rId29"/>
    <p:sldId id="287" r:id="rId30"/>
    <p:sldId id="289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96" y="-4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Sheet1!$A$2:$A$9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2.0</c:v>
                </c:pt>
                <c:pt idx="1">
                  <c:v>40.0</c:v>
                </c:pt>
                <c:pt idx="2">
                  <c:v>33.0</c:v>
                </c:pt>
                <c:pt idx="3">
                  <c:v>8.0</c:v>
                </c:pt>
                <c:pt idx="4">
                  <c:v>32.0</c:v>
                </c:pt>
                <c:pt idx="5">
                  <c:v>92.0</c:v>
                </c:pt>
                <c:pt idx="6">
                  <c:v>35.0</c:v>
                </c:pt>
                <c:pt idx="7">
                  <c:v>14.0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0.65284</cdr:x>
      <cdr:y>0.03053</cdr:y>
    </cdr:from>
    <cdr:to>
      <cdr:x>0.78645</cdr:x>
      <cdr:y>0.23094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20557" y="134704"/>
          <a:ext cx="884234" cy="8842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APNIC 40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0.81117</cdr:x>
      <cdr:y>0.39979</cdr:y>
    </cdr:from>
    <cdr:to>
      <cdr:x>0.94478</cdr:x>
      <cdr:y>0.60021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368396" y="1763919"/>
          <a:ext cx="884234" cy="8842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ARIN 33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0.80456</cdr:x>
      <cdr:y>0.63789</cdr:y>
    </cdr:from>
    <cdr:to>
      <cdr:x>0.93817</cdr:x>
      <cdr:y>0.8383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324660" y="2814417"/>
          <a:ext cx="884245" cy="8842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LACNIC 8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0.73356</cdr:x>
      <cdr:y>0.79959</cdr:y>
    </cdr:from>
    <cdr:to>
      <cdr:x>0.86716</cdr:x>
      <cdr:y>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854752" y="3563704"/>
          <a:ext cx="884234" cy="8842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RIPE 32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0.06563</cdr:x>
      <cdr:y>0.73863</cdr:y>
    </cdr:from>
    <cdr:to>
      <cdr:x>0.19924</cdr:x>
      <cdr:y>0.93905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34357" y="3258904"/>
          <a:ext cx="884234" cy="8842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Pre-RIR 92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0.11593</cdr:x>
      <cdr:y>0.11983</cdr:y>
    </cdr:from>
    <cdr:to>
      <cdr:x>0.24954</cdr:x>
      <cdr:y>0.32024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767233" y="528696"/>
          <a:ext cx="884234" cy="8842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r"/>
          <a:r>
            <a:rPr lang="en-US" sz="1400" b="1" dirty="0" smtClean="0"/>
            <a:t>Reserved by IETF</a:t>
          </a:r>
        </a:p>
        <a:p xmlns:a="http://schemas.openxmlformats.org/drawingml/2006/main">
          <a:pPr algn="r"/>
          <a:r>
            <a:rPr lang="en-US" sz="1400" b="1" dirty="0" smtClean="0"/>
            <a:t>And IANA 35</a:t>
          </a:r>
          <a:endParaRPr lang="en-US" sz="14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130425"/>
            <a:ext cx="7315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7056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943C36-2785-4EC1-B2B7-08DD5C8D35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8486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447800"/>
            <a:ext cx="7848600" cy="4876800"/>
          </a:xfrm>
          <a:prstGeom prst="rect">
            <a:avLst/>
          </a:prstGeom>
        </p:spPr>
        <p:txBody>
          <a:bodyPr vert="eaVert"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943C36-2785-4EC1-B2B7-08DD5C8D35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304800"/>
            <a:ext cx="1962150" cy="60198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304800"/>
            <a:ext cx="5734050" cy="6019800"/>
          </a:xfrm>
          <a:prstGeom prst="rect">
            <a:avLst/>
          </a:prstGeom>
        </p:spPr>
        <p:txBody>
          <a:bodyPr vert="eaVert"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943C36-2785-4EC1-B2B7-08DD5C8D35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8486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848600" cy="4876800"/>
          </a:xfrm>
          <a:prstGeom prst="rect">
            <a:avLst/>
          </a:prstGeom>
        </p:spPr>
        <p:txBody>
          <a:bodyPr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943C36-2785-4EC1-B2B7-08DD5C8D35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99" y="4406900"/>
            <a:ext cx="7351713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2999" y="2906713"/>
            <a:ext cx="7351713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943C36-2785-4EC1-B2B7-08DD5C8D35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8486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447800"/>
            <a:ext cx="3810000" cy="4876800"/>
          </a:xfrm>
          <a:prstGeom prst="rect">
            <a:avLst/>
          </a:prstGeom>
        </p:spPr>
        <p:txBody>
          <a:bodyPr/>
          <a:lstStyle>
            <a:lvl1pPr>
              <a:buFont typeface="Arial"/>
              <a:buChar char="•"/>
              <a:defRPr sz="2800"/>
            </a:lvl1pPr>
            <a:lvl2pPr>
              <a:buFont typeface="Arial"/>
              <a:buChar char="•"/>
              <a:defRPr sz="2400"/>
            </a:lvl2pPr>
            <a:lvl3pPr>
              <a:buFont typeface="Arial"/>
              <a:buChar char="•"/>
              <a:defRPr sz="2000"/>
            </a:lvl3pPr>
            <a:lvl4pPr>
              <a:buFont typeface="Arial"/>
              <a:buChar char="•"/>
              <a:defRPr sz="1800"/>
            </a:lvl4pPr>
            <a:lvl5pPr>
              <a:buFont typeface="Arial"/>
              <a:buChar char="•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447800"/>
            <a:ext cx="3886200" cy="4876800"/>
          </a:xfrm>
          <a:prstGeom prst="rect">
            <a:avLst/>
          </a:prstGeom>
        </p:spPr>
        <p:txBody>
          <a:bodyPr/>
          <a:lstStyle>
            <a:lvl1pPr>
              <a:buFont typeface="Arial"/>
              <a:buChar char="•"/>
              <a:defRPr sz="2800"/>
            </a:lvl1pPr>
            <a:lvl2pPr>
              <a:buFont typeface="Arial"/>
              <a:buChar char="•"/>
              <a:defRPr sz="2400"/>
            </a:lvl2pPr>
            <a:lvl3pPr>
              <a:buFont typeface="Arial"/>
              <a:buChar char="•"/>
              <a:defRPr sz="2000"/>
            </a:lvl3pPr>
            <a:lvl4pPr>
              <a:buFont typeface="Arial"/>
              <a:buChar char="•"/>
              <a:defRPr sz="1800"/>
            </a:lvl4pPr>
            <a:lvl5pPr>
              <a:buFont typeface="Arial"/>
              <a:buChar char="•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943C36-2785-4EC1-B2B7-08DD5C8D35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535113"/>
            <a:ext cx="38100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174875"/>
            <a:ext cx="3810000" cy="3951288"/>
          </a:xfrm>
          <a:prstGeom prst="rect">
            <a:avLst/>
          </a:prstGeom>
        </p:spPr>
        <p:txBody>
          <a:bodyPr/>
          <a:lstStyle>
            <a:lvl1pPr>
              <a:buFont typeface="Arial"/>
              <a:buChar char="•"/>
              <a:defRPr sz="2400"/>
            </a:lvl1pPr>
            <a:lvl2pPr>
              <a:buFont typeface="Arial"/>
              <a:buChar char="•"/>
              <a:defRPr sz="2000"/>
            </a:lvl2pPr>
            <a:lvl3pPr>
              <a:buFont typeface="Arial"/>
              <a:buChar char="•"/>
              <a:defRPr sz="1800"/>
            </a:lvl3pPr>
            <a:lvl4pPr>
              <a:buFont typeface="Arial"/>
              <a:buChar char="•"/>
              <a:defRPr sz="1600"/>
            </a:lvl4pPr>
            <a:lvl5pPr>
              <a:buFont typeface="Arial"/>
              <a:buChar char="•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535113"/>
            <a:ext cx="38100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174875"/>
            <a:ext cx="3810000" cy="3951288"/>
          </a:xfrm>
          <a:prstGeom prst="rect">
            <a:avLst/>
          </a:prstGeom>
        </p:spPr>
        <p:txBody>
          <a:bodyPr/>
          <a:lstStyle>
            <a:lvl1pPr>
              <a:buFont typeface="Arial"/>
              <a:buChar char="•"/>
              <a:defRPr sz="2400"/>
            </a:lvl1pPr>
            <a:lvl2pPr>
              <a:buFont typeface="Arial"/>
              <a:buChar char="•"/>
              <a:defRPr sz="2000"/>
            </a:lvl2pPr>
            <a:lvl3pPr>
              <a:buFont typeface="Arial"/>
              <a:buChar char="•"/>
              <a:defRPr sz="1800"/>
            </a:lvl3pPr>
            <a:lvl4pPr>
              <a:buFont typeface="Arial"/>
              <a:buChar char="•"/>
              <a:defRPr sz="1600"/>
            </a:lvl4pPr>
            <a:lvl5pPr>
              <a:buFont typeface="Arial"/>
              <a:buChar char="•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943C36-2785-4EC1-B2B7-08DD5C8D35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8486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943C36-2785-4EC1-B2B7-08DD5C8D35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943C36-2785-4EC1-B2B7-08DD5C8D35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3050"/>
            <a:ext cx="2627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buFont typeface="Arial"/>
              <a:buChar char="•"/>
              <a:defRPr sz="3200"/>
            </a:lvl1pPr>
            <a:lvl2pPr>
              <a:buFont typeface="Arial"/>
              <a:buChar char="•"/>
              <a:defRPr sz="2800"/>
            </a:lvl2pPr>
            <a:lvl3pPr>
              <a:buFont typeface="Arial"/>
              <a:buChar char="•"/>
              <a:defRPr sz="2400"/>
            </a:lvl3pPr>
            <a:lvl4pPr>
              <a:buFont typeface="Arial"/>
              <a:buChar char="•"/>
              <a:defRPr sz="2000"/>
            </a:lvl4pPr>
            <a:lvl5pPr>
              <a:buFont typeface="Arial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1435100"/>
            <a:ext cx="2627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943C36-2785-4EC1-B2B7-08DD5C8D35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903912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903912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903912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943C36-2785-4EC1-B2B7-08DD5C8D35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3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8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4943C36-2785-4EC1-B2B7-08DD5C8D35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28" name="Picture 4" descr="71x900_APNIC30_ppt_bar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5413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Final Stages of IPv4 Distribution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Guangliang</a:t>
            </a:r>
            <a:r>
              <a:rPr lang="en-US" dirty="0" smtClean="0"/>
              <a:t> Pan</a:t>
            </a:r>
          </a:p>
          <a:p>
            <a:r>
              <a:rPr lang="en-US" dirty="0" smtClean="0"/>
              <a:t>Resource Services Manager,</a:t>
            </a:r>
          </a:p>
          <a:p>
            <a:r>
              <a:rPr lang="en-US" dirty="0" smtClean="0"/>
              <a:t>APNIC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Quality Assurance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 new IANA allocated /8 blocks</a:t>
            </a:r>
          </a:p>
          <a:p>
            <a:r>
              <a:rPr lang="en-US" dirty="0" smtClean="0"/>
              <a:t>Quarantine reclaimed and returned address space for 12 months</a:t>
            </a:r>
          </a:p>
          <a:p>
            <a:r>
              <a:rPr lang="en-US" dirty="0" smtClean="0"/>
              <a:t>Minimize any routability problems through communication, training, and testing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Stage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dirty="0" smtClean="0"/>
              <a:t>Post-IANA Pool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IPv4 Address Pool at Stage 2</a:t>
            </a:r>
            <a:endParaRPr lang="en-US" dirty="0"/>
          </a:p>
        </p:txBody>
      </p:sp>
      <p:pic>
        <p:nvPicPr>
          <p:cNvPr id="2050" name="Picture 2" descr="C:\Users\gpan\Documents\meeting\APNIC30\Policy\images\stage 2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0898" y="1447800"/>
            <a:ext cx="6495604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Reserving the Final /8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advantages of reserving the last IANA /8 block are:</a:t>
            </a:r>
          </a:p>
          <a:p>
            <a:r>
              <a:rPr lang="en-US" dirty="0" smtClean="0"/>
              <a:t>The last block </a:t>
            </a:r>
            <a:r>
              <a:rPr lang="en-US" smtClean="0"/>
              <a:t>will</a:t>
            </a:r>
            <a:r>
              <a:rPr lang="en-US" smtClean="0"/>
              <a:t> be clean </a:t>
            </a:r>
            <a:r>
              <a:rPr lang="en-US" dirty="0" smtClean="0"/>
              <a:t>as IANA has reserved five clean blocks for the five </a:t>
            </a:r>
            <a:r>
              <a:rPr lang="en-US" dirty="0" err="1" smtClean="0"/>
              <a:t>RIRs</a:t>
            </a:r>
            <a:endParaRPr lang="en-US" dirty="0" smtClean="0"/>
          </a:p>
          <a:p>
            <a:r>
              <a:rPr lang="en-US" dirty="0" smtClean="0"/>
              <a:t>It is easy for APNIC to manage the final /8 allocations and records</a:t>
            </a:r>
          </a:p>
          <a:p>
            <a:r>
              <a:rPr lang="en-US" dirty="0" smtClean="0"/>
              <a:t>Easier to identify other recyclable or transferable ranges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Reserving the Final /8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disadvantage of reserving the last IANA /8 block is:</a:t>
            </a:r>
          </a:p>
          <a:p>
            <a:r>
              <a:rPr lang="en-US" dirty="0" smtClean="0"/>
              <a:t>It will create some fragmentation when there is a large request and we only have small prefixes to make up the allocation size without using the reserved final /8 block.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Continuing to Allocate all Available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All reserved ranges except the final /8 will be released</a:t>
            </a:r>
          </a:p>
          <a:p>
            <a:r>
              <a:rPr lang="en-US" dirty="0" smtClean="0"/>
              <a:t>One allocation may combine multiple prefixes to make up the required allocation size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Finalizing the RQA Pool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At the end of Stage 2, </a:t>
            </a:r>
            <a:r>
              <a:rPr lang="en-US" dirty="0" err="1" smtClean="0"/>
              <a:t>Hostmasters</a:t>
            </a:r>
            <a:r>
              <a:rPr lang="en-US" dirty="0" smtClean="0"/>
              <a:t> will make a final review of the RQA pool, searching for any usable address space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IPv4 Address Transfers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Members may start using IPv4 transfer policy </a:t>
            </a:r>
          </a:p>
          <a:p>
            <a:r>
              <a:rPr lang="en-US" dirty="0" smtClean="0"/>
              <a:t>All such transfers will be subject to APNIC </a:t>
            </a:r>
            <a:r>
              <a:rPr lang="en-US" dirty="0" err="1" smtClean="0"/>
              <a:t>Hostmasters</a:t>
            </a:r>
            <a:r>
              <a:rPr lang="en-US" dirty="0" smtClean="0"/>
              <a:t>’ evaluation at this stage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Stage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dirty="0" smtClean="0"/>
              <a:t>APNIC Reaches Final /8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IPv4 Address Pool at Stage 3</a:t>
            </a:r>
            <a:endParaRPr lang="en-US" dirty="0"/>
          </a:p>
        </p:txBody>
      </p:sp>
      <p:pic>
        <p:nvPicPr>
          <p:cNvPr id="3074" name="Picture 2" descr="C:\Users\gpan\Documents\meeting\APNIC30\Policy\images\stage 3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574721"/>
            <a:ext cx="7848600" cy="46229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IPv4 address distribution will move to the final stages in the next few years </a:t>
            </a:r>
          </a:p>
          <a:p>
            <a:r>
              <a:rPr lang="en-US" dirty="0" smtClean="0"/>
              <a:t>This presentation is an overview of what is going to happen</a:t>
            </a:r>
          </a:p>
          <a:p>
            <a:r>
              <a:rPr lang="en-US" dirty="0" smtClean="0"/>
              <a:t>We would like to seek community’s opinions on how APNIC could manage the IPv4 address distribution during the final stages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Final /8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One /16 block will be reserved for future uses, as yet unforeseen</a:t>
            </a:r>
          </a:p>
          <a:p>
            <a:r>
              <a:rPr lang="en-US" dirty="0" smtClean="0"/>
              <a:t>Allocations will be made according to the final /8 policy</a:t>
            </a:r>
          </a:p>
          <a:p>
            <a:r>
              <a:rPr lang="en-US" dirty="0" smtClean="0"/>
              <a:t>Each LIR can only receive one allocation of the minimum allocation size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IPv4 Address Transfers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MyAPNIC</a:t>
            </a:r>
            <a:r>
              <a:rPr lang="en-US" dirty="0" smtClean="0"/>
              <a:t> will provide a streamlined transfer process</a:t>
            </a:r>
          </a:p>
          <a:p>
            <a:r>
              <a:rPr lang="en-US" dirty="0" err="1" smtClean="0"/>
              <a:t>Hostmasters</a:t>
            </a:r>
            <a:r>
              <a:rPr lang="en-US" dirty="0" smtClean="0"/>
              <a:t>’ evaluation will not be necessary at this stage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4098" name="Picture 2" descr="C:\Users\gpan\Documents\meeting\APNIC30\Policy\images\Questions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9558" y="1447800"/>
            <a:ext cx="7678284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We Do Next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Propose a new policy to manage recycling IPv4 address space?</a:t>
            </a:r>
          </a:p>
          <a:p>
            <a:endParaRPr lang="en-US" dirty="0" smtClean="0"/>
          </a:p>
          <a:p>
            <a:r>
              <a:rPr lang="en-US" dirty="0" smtClean="0"/>
              <a:t>Move to IPv6 as early as possible?</a:t>
            </a:r>
          </a:p>
          <a:p>
            <a:endParaRPr lang="en-US" dirty="0" smtClean="0"/>
          </a:p>
          <a:p>
            <a:r>
              <a:rPr lang="en-US" dirty="0" smtClean="0"/>
              <a:t>More ……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Stage 1: IANA unallocated pool still			available</a:t>
            </a:r>
          </a:p>
          <a:p>
            <a:r>
              <a:rPr lang="en-US" dirty="0" smtClean="0"/>
              <a:t>Stage 2: Post IANA pool</a:t>
            </a:r>
          </a:p>
          <a:p>
            <a:r>
              <a:rPr lang="en-US" dirty="0" smtClean="0"/>
              <a:t>Stage 3: APNIC reaches final /8</a:t>
            </a:r>
          </a:p>
          <a:p>
            <a:endParaRPr lang="en-US" dirty="0" smtClean="0"/>
          </a:p>
          <a:p>
            <a:pPr lvl="1">
              <a:buNone/>
            </a:pPr>
            <a:r>
              <a:rPr lang="en-US" dirty="0" smtClean="0"/>
              <a:t>				and 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The future ……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Stages of IPv4 Distribution</a:t>
            </a:r>
            <a:endParaRPr lang="en-US" dirty="0"/>
          </a:p>
        </p:txBody>
      </p:sp>
      <p:pic>
        <p:nvPicPr>
          <p:cNvPr id="4" name="Content Placeholder 3" descr="IPv4-final-stage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6953" y="1987787"/>
            <a:ext cx="6463493" cy="379682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IPv4 Address Pool at Stage 1</a:t>
            </a:r>
            <a:endParaRPr lang="en-US" dirty="0"/>
          </a:p>
        </p:txBody>
      </p:sp>
      <p:pic>
        <p:nvPicPr>
          <p:cNvPr id="1026" name="Picture 2" descr="C:\Users\gpan\Documents\meeting\APNIC30\Policy\images\stage 1 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451132"/>
            <a:ext cx="7848600" cy="4870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IPv4 Address Pool at Stage 2</a:t>
            </a:r>
            <a:endParaRPr lang="en-US" dirty="0"/>
          </a:p>
        </p:txBody>
      </p:sp>
      <p:pic>
        <p:nvPicPr>
          <p:cNvPr id="2050" name="Picture 2" descr="C:\Users\gpan\Documents\meeting\APNIC30\Policy\images\stage 2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0898" y="1447800"/>
            <a:ext cx="6495604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IPv4 Address Pool at Stage 3</a:t>
            </a:r>
            <a:endParaRPr lang="en-US" dirty="0"/>
          </a:p>
        </p:txBody>
      </p:sp>
      <p:pic>
        <p:nvPicPr>
          <p:cNvPr id="3074" name="Picture 2" descr="C:\Users\gpan\Documents\meeting\APNIC30\Policy\images\stage 3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574721"/>
            <a:ext cx="7848600" cy="46229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4098" name="Picture 2" descr="C:\Users\gpan\Documents\meeting\APNIC30\Policy\images\Questions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9558" y="1447800"/>
            <a:ext cx="7678284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838200" y="3810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Status of IPv4 Address </a:t>
            </a:r>
            <a:r>
              <a:rPr lang="en-US" sz="4000" b="1" kern="0" dirty="0" smtClean="0">
                <a:latin typeface="+mj-lt"/>
                <a:ea typeface="+mj-ea"/>
                <a:cs typeface="+mj-cs"/>
              </a:rPr>
              <a:t>S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pace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0" y="6477000"/>
            <a:ext cx="533400" cy="381000"/>
          </a:xfrm>
          <a:noFill/>
        </p:spPr>
        <p:txBody>
          <a:bodyPr/>
          <a:lstStyle/>
          <a:p>
            <a:fld id="{A5D46E91-8D59-B142-B7A2-11632363D4FD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7" name="TextBox 15"/>
          <p:cNvSpPr txBox="1">
            <a:spLocks noChangeArrowheads="1"/>
          </p:cNvSpPr>
          <p:nvPr/>
        </p:nvSpPr>
        <p:spPr bwMode="auto">
          <a:xfrm>
            <a:off x="7748702" y="6488113"/>
            <a:ext cx="13953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400" b="1" dirty="0" smtClean="0"/>
              <a:t>6 August 2010</a:t>
            </a:r>
            <a:endParaRPr lang="en-US" sz="1400" b="1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1318243" y="2151296"/>
          <a:ext cx="6618110" cy="4412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3505200" y="1752600"/>
            <a:ext cx="884234" cy="88423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 smtClean="0"/>
              <a:t>Available unallocated</a:t>
            </a:r>
          </a:p>
          <a:p>
            <a:pPr algn="r"/>
            <a:r>
              <a:rPr lang="en-US" sz="1400" b="1" dirty="0" smtClean="0"/>
              <a:t>Pool 14</a:t>
            </a:r>
            <a:endParaRPr lang="en-US" sz="1400" b="1" dirty="0"/>
          </a:p>
        </p:txBody>
      </p:sp>
      <p:sp>
        <p:nvSpPr>
          <p:cNvPr id="10" name="TextBox 1"/>
          <p:cNvSpPr txBox="1"/>
          <p:nvPr/>
        </p:nvSpPr>
        <p:spPr>
          <a:xfrm>
            <a:off x="4876800" y="1752600"/>
            <a:ext cx="884234" cy="88423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/>
              <a:t>AfriNIC 2</a:t>
            </a:r>
            <a:endParaRPr lang="en-US" sz="1400" b="1" dirty="0"/>
          </a:p>
        </p:txBody>
      </p:sp>
      <p:cxnSp>
        <p:nvCxnSpPr>
          <p:cNvPr id="12" name="Straight Connector 11"/>
          <p:cNvCxnSpPr/>
          <p:nvPr/>
        </p:nvCxnSpPr>
        <p:spPr bwMode="auto">
          <a:xfrm rot="5400000" flipH="1" flipV="1">
            <a:off x="4451439" y="2101761"/>
            <a:ext cx="395111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lg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4648200" y="1904999"/>
            <a:ext cx="2286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8C8686"/>
            </a:solidFill>
            <a:prstDash val="solid"/>
            <a:round/>
            <a:headEnd type="none" w="med" len="med"/>
            <a:tailEnd type="none" w="med" len="lg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&lt;gpan@apnic.net&gt;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Projected Exhaustion of IANA Unallocated Pool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37160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429000" y="6096000"/>
            <a:ext cx="32094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http://www.potaroo.net/tools/ipv4/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Stages of IPv4 Distribution</a:t>
            </a:r>
            <a:endParaRPr lang="en-US" dirty="0"/>
          </a:p>
        </p:txBody>
      </p:sp>
      <p:pic>
        <p:nvPicPr>
          <p:cNvPr id="4" name="Content Placeholder 3" descr="IPv4-final-stage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6953" y="1987787"/>
            <a:ext cx="6463493" cy="379682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Stage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924800" cy="1295400"/>
          </a:xfrm>
        </p:spPr>
        <p:txBody>
          <a:bodyPr/>
          <a:lstStyle/>
          <a:p>
            <a:r>
              <a:rPr lang="en-US" sz="4000" dirty="0" smtClean="0"/>
              <a:t>IANA Unallocated Pool Still Available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IPv4 Address Pool at Stage 1</a:t>
            </a:r>
            <a:endParaRPr lang="en-US" dirty="0"/>
          </a:p>
        </p:txBody>
      </p:sp>
      <p:pic>
        <p:nvPicPr>
          <p:cNvPr id="1026" name="Picture 2" descr="C:\Users\gpan\Documents\meeting\APNIC30\Policy\images\stage 1 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451132"/>
            <a:ext cx="7848600" cy="4870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During Stage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APNIC will continue to follow current policies to distribute IPv4 addresses</a:t>
            </a:r>
          </a:p>
          <a:p>
            <a:r>
              <a:rPr lang="en-US" dirty="0" smtClean="0"/>
              <a:t>All allocations will be based on equipment capacity and customer numbers</a:t>
            </a:r>
          </a:p>
          <a:p>
            <a:r>
              <a:rPr lang="en-US" dirty="0" smtClean="0"/>
              <a:t>Current escalation procedure will continue to apply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Escalation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If the request size </a:t>
            </a:r>
          </a:p>
          <a:p>
            <a:r>
              <a:rPr lang="en-US" dirty="0" smtClean="0"/>
              <a:t>&gt;= /19, request must be approved by two </a:t>
            </a:r>
            <a:r>
              <a:rPr lang="en-US" dirty="0" err="1" smtClean="0"/>
              <a:t>Hostmasters</a:t>
            </a:r>
            <a:endParaRPr lang="en-US" dirty="0" smtClean="0"/>
          </a:p>
          <a:p>
            <a:r>
              <a:rPr lang="en-US" dirty="0" smtClean="0"/>
              <a:t>&gt;= /17, request must be approved by Resource Services Manager </a:t>
            </a:r>
          </a:p>
          <a:p>
            <a:r>
              <a:rPr lang="en-US" dirty="0" smtClean="0"/>
              <a:t>&gt;= /15, request must be approved by Senior Manager Review Team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PNIC30_ppt_template">
  <a:themeElements>
    <a:clrScheme name="APNIC Standard 1">
      <a:dk1>
        <a:srgbClr val="141313"/>
      </a:dk1>
      <a:lt1>
        <a:srgbClr val="FFFFFE"/>
      </a:lt1>
      <a:dk2>
        <a:srgbClr val="184E86"/>
      </a:dk2>
      <a:lt2>
        <a:srgbClr val="FFFFFE"/>
      </a:lt2>
      <a:accent1>
        <a:srgbClr val="184E86"/>
      </a:accent1>
      <a:accent2>
        <a:srgbClr val="208C97"/>
      </a:accent2>
      <a:accent3>
        <a:srgbClr val="B56825"/>
      </a:accent3>
      <a:accent4>
        <a:srgbClr val="609B6A"/>
      </a:accent4>
      <a:accent5>
        <a:srgbClr val="4D2A59"/>
      </a:accent5>
      <a:accent6>
        <a:srgbClr val="2A8B78"/>
      </a:accent6>
      <a:hlink>
        <a:srgbClr val="184E86"/>
      </a:hlink>
      <a:folHlink>
        <a:srgbClr val="A7CBDA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APNIC30_ppt_template_new</Template>
  <TotalTime>992</TotalTime>
  <Words>610</Words>
  <Application>Microsoft Macintosh PowerPoint</Application>
  <PresentationFormat>On-screen Show (4:3)</PresentationFormat>
  <Paragraphs>98</Paragraphs>
  <Slides>30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APNIC30_ppt_template</vt:lpstr>
      <vt:lpstr>Final Stages of IPv4 Distribution</vt:lpstr>
      <vt:lpstr>Introduction</vt:lpstr>
      <vt:lpstr>Slide 3</vt:lpstr>
      <vt:lpstr>Projected Exhaustion of IANA Unallocated Pool</vt:lpstr>
      <vt:lpstr>Final Stages of IPv4 Distribution</vt:lpstr>
      <vt:lpstr>Stage 1</vt:lpstr>
      <vt:lpstr>IPv4 Address Pool at Stage 1</vt:lpstr>
      <vt:lpstr>What Happens During Stage 1</vt:lpstr>
      <vt:lpstr>Escalation Procedure</vt:lpstr>
      <vt:lpstr>Resource Quality Assurance</vt:lpstr>
      <vt:lpstr>Stage 2</vt:lpstr>
      <vt:lpstr>IPv4 Address Pool at Stage 2</vt:lpstr>
      <vt:lpstr>Reserving the Final /8</vt:lpstr>
      <vt:lpstr>Reserving the Final /8 (cont.)</vt:lpstr>
      <vt:lpstr>Continuing to Allocate all Available Space</vt:lpstr>
      <vt:lpstr>Finalizing the RQA Pool</vt:lpstr>
      <vt:lpstr>IPv4 Address Transfers</vt:lpstr>
      <vt:lpstr>Stage 3</vt:lpstr>
      <vt:lpstr>IPv4 Address Pool at Stage 3</vt:lpstr>
      <vt:lpstr>Use of Final /8</vt:lpstr>
      <vt:lpstr>IPv4 Address Transfers</vt:lpstr>
      <vt:lpstr>Questions?</vt:lpstr>
      <vt:lpstr>What Should We Do Next ?</vt:lpstr>
      <vt:lpstr>Summary</vt:lpstr>
      <vt:lpstr>Final Stages of IPv4 Distribution</vt:lpstr>
      <vt:lpstr>IPv4 Address Pool at Stage 1</vt:lpstr>
      <vt:lpstr>IPv4 Address Pool at Stage 2</vt:lpstr>
      <vt:lpstr>IPv4 Address Pool at Stage 3</vt:lpstr>
      <vt:lpstr>Questions?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Stages of IPv4 Distribution</dc:title>
  <dc:creator>gpan</dc:creator>
  <cp:lastModifiedBy>Samantha Marks</cp:lastModifiedBy>
  <cp:revision>70</cp:revision>
  <dcterms:created xsi:type="dcterms:W3CDTF">2010-08-23T00:32:06Z</dcterms:created>
  <dcterms:modified xsi:type="dcterms:W3CDTF">2010-08-23T00:32:24Z</dcterms:modified>
</cp:coreProperties>
</file>