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495" r:id="rId1"/>
  </p:sldMasterIdLst>
  <p:notesMasterIdLst>
    <p:notesMasterId r:id="rId11"/>
  </p:notesMasterIdLst>
  <p:sldIdLst>
    <p:sldId id="256" r:id="rId2"/>
    <p:sldId id="421" r:id="rId3"/>
    <p:sldId id="423" r:id="rId4"/>
    <p:sldId id="426" r:id="rId5"/>
    <p:sldId id="422" r:id="rId6"/>
    <p:sldId id="417" r:id="rId7"/>
    <p:sldId id="418" r:id="rId8"/>
    <p:sldId id="424" r:id="rId9"/>
    <p:sldId id="42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5D2E8"/>
    <a:srgbClr val="5D8BA4"/>
    <a:srgbClr val="5F5F5F"/>
    <a:srgbClr val="777777"/>
    <a:srgbClr val="B2B2B2"/>
    <a:srgbClr val="0098C3"/>
    <a:srgbClr val="17AC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00E8D0-536C-4E30-BFB3-C31623CF1A7B}" type="datetime1">
              <a:rPr lang="en-US"/>
              <a:pPr>
                <a:defRPr/>
              </a:pPr>
              <a:t>8/25/10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4AAC44-AC97-421F-9406-D0CA57CDF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FE5CEE-9A16-42AA-ABF8-A7EFF2FC9B8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err="1" smtClean="0"/>
              <a:t>Whois-rws</a:t>
            </a:r>
            <a:r>
              <a:rPr lang="en-US" baseline="0" dirty="0" smtClean="0"/>
              <a:t> </a:t>
            </a:r>
            <a:r>
              <a:rPr lang="en-US" dirty="0" smtClean="0"/>
              <a:t>can easily be integrated into command line scripts similar to </a:t>
            </a:r>
            <a:r>
              <a:rPr lang="en-US" dirty="0" err="1" smtClean="0"/>
              <a:t>Whois</a:t>
            </a:r>
            <a:r>
              <a:rPr lang="en-US" dirty="0" smtClean="0"/>
              <a:t> or </a:t>
            </a:r>
            <a:r>
              <a:rPr lang="en-US" dirty="0" err="1" smtClean="0"/>
              <a:t>RWhois</a:t>
            </a:r>
            <a:r>
              <a:rPr lang="en-US" dirty="0" smtClean="0"/>
              <a:t>, or it can be used with a web </a:t>
            </a:r>
            <a:r>
              <a:rPr lang="en-US" dirty="0" err="1" smtClean="0"/>
              <a:t>browser.</a:t>
            </a:r>
            <a:r>
              <a:rPr lang="en-US" dirty="0" err="1" smtClean="0">
                <a:ea typeface="ＭＳ Ｐゴシック" pitchFamily="29" charset="-128"/>
                <a:cs typeface="ＭＳ Ｐゴシック" pitchFamily="29" charset="-128"/>
              </a:rPr>
              <a:t>New</a:t>
            </a: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 web site… moving to online services via secure login, phasing out email</a:t>
            </a:r>
          </a:p>
          <a:p>
            <a:r>
              <a:rPr lang="en-US" sz="1200" dirty="0" smtClean="0">
                <a:latin typeface="Century Gothic" pitchFamily="27" charset="0"/>
                <a:ea typeface="ＭＳ Ｐゴシック" pitchFamily="27" charset="-128"/>
                <a:cs typeface="ＭＳ Ｐゴシック" pitchFamily="27" charset="-128"/>
              </a:rPr>
              <a:t>Working with IANA on signing in-</a:t>
            </a:r>
            <a:r>
              <a:rPr lang="en-US" sz="1200" dirty="0" err="1" smtClean="0">
                <a:latin typeface="Century Gothic" pitchFamily="27" charset="0"/>
                <a:ea typeface="ＭＳ Ｐゴシック" pitchFamily="27" charset="-128"/>
                <a:cs typeface="ＭＳ Ｐゴシック" pitchFamily="27" charset="-128"/>
              </a:rPr>
              <a:t>addr.arpa</a:t>
            </a:r>
            <a:r>
              <a:rPr lang="en-US" sz="1200" dirty="0" smtClean="0">
                <a:latin typeface="Century Gothic" pitchFamily="27" charset="0"/>
                <a:ea typeface="ＭＳ Ｐゴシック" pitchFamily="27" charset="-128"/>
                <a:cs typeface="ＭＳ Ｐゴシック" pitchFamily="27" charset="-128"/>
              </a:rPr>
              <a:t> and ip6.arpa//</a:t>
            </a:r>
            <a:r>
              <a:rPr lang="en-US" sz="1200" baseline="0" dirty="0" smtClean="0">
                <a:latin typeface="Century Gothic" pitchFamily="27" charset="0"/>
                <a:ea typeface="ＭＳ Ｐゴシック" pitchFamily="27" charset="-128"/>
                <a:cs typeface="ＭＳ Ｐゴシック" pitchFamily="27" charset="-128"/>
              </a:rPr>
              <a:t> </a:t>
            </a:r>
            <a:r>
              <a:rPr lang="en-US" sz="1200" dirty="0" err="1" smtClean="0">
                <a:latin typeface="Century Gothic" pitchFamily="27" charset="0"/>
                <a:ea typeface="ＭＳ Ｐゴシック" pitchFamily="27" charset="-128"/>
                <a:cs typeface="ＭＳ Ｐゴシック" pitchFamily="27" charset="-128"/>
              </a:rPr>
              <a:t>ARIN’s</a:t>
            </a:r>
            <a:r>
              <a:rPr lang="en-US" sz="1200" dirty="0" smtClean="0">
                <a:latin typeface="Century Gothic" pitchFamily="27" charset="0"/>
                <a:ea typeface="ＭＳ Ｐゴシック" pitchFamily="27" charset="-128"/>
                <a:cs typeface="ＭＳ Ｐゴシック" pitchFamily="27" charset="-128"/>
              </a:rPr>
              <a:t> IPv4 /8 zones have been signed since Q2 of 2009/</a:t>
            </a:r>
            <a:r>
              <a:rPr lang="en-US" sz="1200" baseline="0" dirty="0" smtClean="0">
                <a:latin typeface="Century Gothic" pitchFamily="27" charset="0"/>
                <a:ea typeface="ＭＳ Ｐゴシック" pitchFamily="27" charset="-128"/>
                <a:cs typeface="ＭＳ Ｐゴシック" pitchFamily="27" charset="-128"/>
              </a:rPr>
              <a:t>/</a:t>
            </a:r>
            <a:r>
              <a:rPr lang="en-US" sz="1200" dirty="0" smtClean="0">
                <a:latin typeface="Century Gothic" pitchFamily="27" charset="0"/>
                <a:ea typeface="ＭＳ Ｐゴシック" pitchFamily="27" charset="-128"/>
                <a:cs typeface="ＭＳ Ｐゴシック" pitchFamily="27" charset="-128"/>
              </a:rPr>
              <a:t>Provisioning networks will be made through ARIN Online</a:t>
            </a:r>
          </a:p>
          <a:p>
            <a:r>
              <a:rPr lang="en-US" sz="1200" dirty="0" smtClean="0">
                <a:latin typeface="Century Gothic" pitchFamily="27" charset="0"/>
                <a:ea typeface="ＭＳ Ｐゴシック" pitchFamily="27" charset="-128"/>
                <a:cs typeface="ＭＳ Ｐゴシック" pitchFamily="27" charset="-128"/>
              </a:rPr>
              <a:t>IPv6 delegations will be secured after ip6.arpa signed</a:t>
            </a:r>
          </a:p>
          <a:p>
            <a:r>
              <a:rPr lang="en-US" dirty="0" err="1" smtClean="0">
                <a:latin typeface="Century Gothic" pitchFamily="27" charset="0"/>
                <a:ea typeface="Century Gothic" pitchFamily="27" charset="0"/>
                <a:cs typeface="Century Gothic" pitchFamily="27" charset="0"/>
              </a:rPr>
              <a:t>Whois</a:t>
            </a:r>
            <a:r>
              <a:rPr lang="en-US" dirty="0" smtClean="0">
                <a:latin typeface="Century Gothic" pitchFamily="27" charset="0"/>
                <a:ea typeface="Century Gothic" pitchFamily="27" charset="0"/>
                <a:cs typeface="Century Gothic" pitchFamily="27" charset="0"/>
              </a:rPr>
              <a:t> </a:t>
            </a:r>
            <a:r>
              <a:rPr lang="en-US" dirty="0" err="1" smtClean="0">
                <a:latin typeface="Century Gothic" pitchFamily="27" charset="0"/>
                <a:ea typeface="Century Gothic" pitchFamily="27" charset="0"/>
                <a:cs typeface="Century Gothic" pitchFamily="27" charset="0"/>
              </a:rPr>
              <a:t>RESTful</a:t>
            </a:r>
            <a:r>
              <a:rPr lang="en-US" dirty="0" smtClean="0">
                <a:latin typeface="Century Gothic" pitchFamily="27" charset="0"/>
                <a:ea typeface="Century Gothic" pitchFamily="27" charset="0"/>
                <a:cs typeface="Century Gothic" pitchFamily="27" charset="0"/>
              </a:rPr>
              <a:t> Web Service</a:t>
            </a:r>
            <a:r>
              <a:rPr lang="en-US" baseline="0" dirty="0" smtClean="0">
                <a:latin typeface="Century Gothic" pitchFamily="27" charset="0"/>
                <a:ea typeface="Century Gothic" pitchFamily="27" charset="0"/>
                <a:cs typeface="Century Gothic" pitchFamily="27" charset="0"/>
              </a:rPr>
              <a:t> </a:t>
            </a:r>
            <a:r>
              <a:rPr lang="en-US" dirty="0" smtClean="0">
                <a:latin typeface="Century Gothic" pitchFamily="27" charset="0"/>
                <a:ea typeface="Century Gothic" pitchFamily="27" charset="0"/>
                <a:cs typeface="Century Gothic" pitchFamily="27" charset="0"/>
              </a:rPr>
              <a:t>Production Service on 17 July 2010///New Registration </a:t>
            </a:r>
            <a:r>
              <a:rPr lang="en-US" dirty="0" err="1" smtClean="0">
                <a:latin typeface="Century Gothic" pitchFamily="27" charset="0"/>
                <a:ea typeface="Century Gothic" pitchFamily="27" charset="0"/>
                <a:cs typeface="Century Gothic" pitchFamily="27" charset="0"/>
              </a:rPr>
              <a:t>RESTful</a:t>
            </a:r>
            <a:r>
              <a:rPr lang="en-US" dirty="0" smtClean="0">
                <a:latin typeface="Century Gothic" pitchFamily="27" charset="0"/>
                <a:ea typeface="Century Gothic" pitchFamily="27" charset="0"/>
                <a:cs typeface="Century Gothic" pitchFamily="27" charset="0"/>
              </a:rPr>
              <a:t> Web Service///A </a:t>
            </a:r>
            <a:r>
              <a:rPr lang="en-US" dirty="0" err="1" smtClean="0">
                <a:latin typeface="Century Gothic" pitchFamily="27" charset="0"/>
                <a:ea typeface="Century Gothic" pitchFamily="27" charset="0"/>
                <a:cs typeface="Century Gothic" pitchFamily="27" charset="0"/>
              </a:rPr>
              <a:t>RESTful</a:t>
            </a:r>
            <a:r>
              <a:rPr lang="en-US" dirty="0" smtClean="0">
                <a:latin typeface="Century Gothic" pitchFamily="27" charset="0"/>
                <a:ea typeface="Century Gothic" pitchFamily="27" charset="0"/>
                <a:cs typeface="Century Gothic" pitchFamily="27" charset="0"/>
              </a:rPr>
              <a:t> web service for the registration, modification, and maintenance of resource///Backwards compatibility for templates//</a:t>
            </a:r>
            <a:r>
              <a:rPr lang="en-US" baseline="0" dirty="0" smtClean="0">
                <a:latin typeface="Century Gothic" pitchFamily="27" charset="0"/>
                <a:ea typeface="Century Gothic" pitchFamily="27" charset="0"/>
                <a:cs typeface="Century Gothic" pitchFamily="27" charset="0"/>
              </a:rPr>
              <a:t> </a:t>
            </a:r>
            <a:r>
              <a:rPr lang="en-US" dirty="0" smtClean="0">
                <a:latin typeface="Century Gothic" pitchFamily="27" charset="0"/>
                <a:ea typeface="Century Gothic" pitchFamily="27" charset="0"/>
                <a:cs typeface="Century Gothic" pitchFamily="27" charset="0"/>
              </a:rPr>
              <a:t>Better 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059999-560A-422B-8785-0D5C8BD6E50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70496-8D0D-4824-8DC5-A51B4DA5169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C5EE82-F94A-4941-8B06-86CEE98DF13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DB00E1-7AAF-42D3-96E0-F21E52F7F7A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WP_template_cov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1219200" y="4878388"/>
            <a:ext cx="6934200" cy="1587"/>
          </a:xfrm>
          <a:prstGeom prst="line">
            <a:avLst/>
          </a:prstGeom>
          <a:ln w="31750" cap="flat" cmpd="sng" algn="ctr">
            <a:solidFill>
              <a:srgbClr val="05183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5C46-D74F-47E4-871F-B22B86B80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B0D9-73F8-4447-823A-F2E0DB020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8DDA-856C-44B2-94F5-B3A50AC70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AC7-0FCE-459E-A39A-9E6AB562143D}" type="datetime1">
              <a:rPr lang="en-US"/>
              <a:pPr>
                <a:defRPr/>
              </a:pPr>
              <a:t>8/25/10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CB63-F599-4688-8F51-564ABA440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92E3-B618-4F50-B914-4879721D0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0B3A-4283-405C-ACB6-318513DCF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45E8-04F3-481C-8D39-F35E32FB3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ACC4-EBD6-47B7-8D6A-426BC0829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695C-15BD-470B-A527-4CEBEBE09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A37C-D67D-4CC5-BB7C-9BF3EE20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9563E4-4B8F-4F0B-8453-35074A1F6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6" r:id="rId1"/>
    <p:sldLayoutId id="2147485817" r:id="rId2"/>
    <p:sldLayoutId id="2147485818" r:id="rId3"/>
    <p:sldLayoutId id="2147485819" r:id="rId4"/>
    <p:sldLayoutId id="2147485820" r:id="rId5"/>
    <p:sldLayoutId id="2147485821" r:id="rId6"/>
    <p:sldLayoutId id="2147485822" r:id="rId7"/>
    <p:sldLayoutId id="2147485823" r:id="rId8"/>
    <p:sldLayoutId id="2147485824" r:id="rId9"/>
    <p:sldLayoutId id="2147485825" r:id="rId10"/>
    <p:sldLayoutId id="214748582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1143000" y="5029200"/>
            <a:ext cx="70104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100" dirty="0" smtClean="0">
                <a:solidFill>
                  <a:srgbClr val="05183A"/>
                </a:solidFill>
                <a:latin typeface="Century Gothic" charset="0"/>
              </a:rPr>
              <a:t>Leslie Nobile</a:t>
            </a:r>
            <a:endParaRPr lang="en-US" sz="3100" dirty="0">
              <a:solidFill>
                <a:srgbClr val="05183A"/>
              </a:solidFill>
              <a:latin typeface="Century Gothic" charset="0"/>
            </a:endParaRPr>
          </a:p>
          <a:p>
            <a:r>
              <a:rPr lang="en-US" dirty="0" smtClean="0">
                <a:solidFill>
                  <a:srgbClr val="05183A"/>
                </a:solidFill>
                <a:latin typeface="Century Gothic" charset="0"/>
              </a:rPr>
              <a:t>APNIC 30</a:t>
            </a:r>
            <a:endParaRPr lang="en-US" dirty="0">
              <a:solidFill>
                <a:srgbClr val="05183A"/>
              </a:solidFill>
              <a:latin typeface="Century Gothic" charset="0"/>
            </a:endParaRPr>
          </a:p>
        </p:txBody>
      </p:sp>
      <p:sp>
        <p:nvSpPr>
          <p:cNvPr id="13315" name="Title 3"/>
          <p:cNvSpPr>
            <a:spLocks noGrp="1"/>
          </p:cNvSpPr>
          <p:nvPr>
            <p:ph type="ctrTitle"/>
          </p:nvPr>
        </p:nvSpPr>
        <p:spPr>
          <a:xfrm>
            <a:off x="1143000" y="3482975"/>
            <a:ext cx="7772400" cy="1470025"/>
          </a:xfrm>
        </p:spPr>
        <p:txBody>
          <a:bodyPr/>
          <a:lstStyle/>
          <a:p>
            <a:r>
              <a:rPr lang="en-US" smtClean="0">
                <a:latin typeface="Century Gothic" charset="0"/>
                <a:cs typeface="Century Gothic" charset="0"/>
              </a:rPr>
              <a:t>ARIN Update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2010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dirty="0" smtClean="0"/>
              <a:t>Continue development and integration of web based system (ARIN Online)</a:t>
            </a:r>
          </a:p>
          <a:p>
            <a:r>
              <a:rPr lang="en-US" dirty="0" smtClean="0"/>
              <a:t>Outreach on IPv4 depletion and IPv6 adoption</a:t>
            </a:r>
          </a:p>
          <a:p>
            <a:r>
              <a:rPr lang="en-US" dirty="0" smtClean="0"/>
              <a:t>Enhance RPKI services</a:t>
            </a:r>
          </a:p>
          <a:p>
            <a:r>
              <a:rPr lang="en-US" dirty="0" smtClean="0"/>
              <a:t>Rollout DNSSEC production services</a:t>
            </a:r>
          </a:p>
          <a:p>
            <a:r>
              <a:rPr lang="en-US" dirty="0" smtClean="0"/>
              <a:t>Continue participation in Internet Governance forums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Facing Development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r>
              <a:rPr lang="en-US" sz="2800" dirty="0" smtClean="0"/>
              <a:t>WHOIS-RWS deployed in June</a:t>
            </a:r>
          </a:p>
          <a:p>
            <a:r>
              <a:rPr lang="en-US" sz="2800" dirty="0" smtClean="0"/>
              <a:t>ARIN Online development progressing steadily</a:t>
            </a:r>
          </a:p>
          <a:p>
            <a:r>
              <a:rPr lang="en-US" sz="2800" dirty="0" smtClean="0"/>
              <a:t>DNSSEC</a:t>
            </a:r>
          </a:p>
          <a:p>
            <a:pPr lvl="1"/>
            <a:r>
              <a:rPr lang="en-US" sz="2400" dirty="0" smtClean="0"/>
              <a:t>Now signing zones</a:t>
            </a:r>
          </a:p>
          <a:p>
            <a:pPr lvl="1"/>
            <a:r>
              <a:rPr lang="en-US" sz="2400" dirty="0" smtClean="0"/>
              <a:t>Interfaces to allow insertion of DS records coming in Q4 2010</a:t>
            </a:r>
          </a:p>
          <a:p>
            <a:r>
              <a:rPr lang="en-US" sz="2800" dirty="0" smtClean="0"/>
              <a:t>RPKI</a:t>
            </a:r>
          </a:p>
          <a:p>
            <a:pPr lvl="1"/>
            <a:r>
              <a:rPr lang="en-US" sz="2400" dirty="0" smtClean="0"/>
              <a:t>Rolling out production service in Q4 2010</a:t>
            </a:r>
          </a:p>
          <a:p>
            <a:pPr lvl="1"/>
            <a:r>
              <a:rPr lang="en-US" sz="2400" dirty="0" smtClean="0">
                <a:latin typeface="Century Gothic" charset="0"/>
                <a:cs typeface="Century Gothic" charset="0"/>
              </a:rPr>
              <a:t>Pilot available at </a:t>
            </a:r>
            <a:r>
              <a:rPr lang="en-US" sz="2400" dirty="0" err="1" smtClean="0">
                <a:solidFill>
                  <a:srgbClr val="0098C3"/>
                </a:solidFill>
                <a:latin typeface="Century Gothic" charset="0"/>
                <a:cs typeface="Century Gothic" charset="0"/>
              </a:rPr>
              <a:t>http://rpki-pilot.arin.net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cs typeface="Century Gothic" charset="0"/>
              </a:rPr>
              <a:t>2010 Outreach Events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86400"/>
          </a:xfrm>
        </p:spPr>
        <p:txBody>
          <a:bodyPr/>
          <a:lstStyle/>
          <a:p>
            <a:r>
              <a:rPr lang="en-US" sz="2800" dirty="0" smtClean="0">
                <a:latin typeface="Century Gothic" charset="0"/>
                <a:cs typeface="Century Gothic" charset="0"/>
              </a:rPr>
              <a:t>On-going participation in various local, national and international forums, focus on IPv4 depletion and IPv6 adoption</a:t>
            </a:r>
          </a:p>
          <a:p>
            <a:r>
              <a:rPr lang="en-US" sz="2800" dirty="0" smtClean="0">
                <a:latin typeface="Century Gothic" charset="0"/>
                <a:cs typeface="Century Gothic" charset="0"/>
              </a:rPr>
              <a:t>Upcoming events include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Caribbean Internet Governance Forum &amp; ICT </a:t>
            </a:r>
            <a:r>
              <a:rPr lang="en-US" sz="1800" dirty="0" err="1" smtClean="0">
                <a:latin typeface="Century Gothic" charset="0"/>
                <a:cs typeface="Century Gothic" charset="0"/>
              </a:rPr>
              <a:t>Roadshow</a:t>
            </a:r>
            <a:r>
              <a:rPr lang="en-US" sz="1800" dirty="0" smtClean="0">
                <a:latin typeface="Century Gothic" charset="0"/>
                <a:cs typeface="Century Gothic" charset="0"/>
              </a:rPr>
              <a:t> - St Maarten, Grenada, Trinidad &amp; Tobago</a:t>
            </a:r>
          </a:p>
          <a:p>
            <a:pPr lvl="1"/>
            <a:r>
              <a:rPr lang="en-US" sz="1800" dirty="0" smtClean="0"/>
              <a:t>NASTD Conference &amp; Technology Showcase</a:t>
            </a:r>
          </a:p>
          <a:p>
            <a:pPr lvl="1"/>
            <a:r>
              <a:rPr lang="en-US" sz="1800" dirty="0" err="1" smtClean="0">
                <a:latin typeface="Century Gothic" charset="0"/>
                <a:cs typeface="Century Gothic" charset="0"/>
              </a:rPr>
              <a:t>Interop</a:t>
            </a:r>
            <a:r>
              <a:rPr lang="en-US" sz="1800" dirty="0" smtClean="0">
                <a:latin typeface="Century Gothic" charset="0"/>
                <a:cs typeface="Century Gothic" charset="0"/>
              </a:rPr>
              <a:t> New York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IT Roadmap – DC &amp; San Francisco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Internet2 Member meeting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LISA 2010</a:t>
            </a:r>
          </a:p>
          <a:p>
            <a:pPr lvl="1"/>
            <a:r>
              <a:rPr lang="en-US" sz="1800" dirty="0" err="1" smtClean="0">
                <a:latin typeface="Century Gothic" charset="0"/>
                <a:cs typeface="Century Gothic" charset="0"/>
              </a:rPr>
              <a:t>CompTel</a:t>
            </a:r>
            <a:r>
              <a:rPr lang="en-US" sz="1800" dirty="0" smtClean="0">
                <a:latin typeface="Century Gothic" charset="0"/>
                <a:cs typeface="Century Gothic" charset="0"/>
              </a:rPr>
              <a:t> 2010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IGF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SC ‘10’</a:t>
            </a:r>
          </a:p>
          <a:p>
            <a:pPr lvl="1"/>
            <a:endParaRPr lang="en-US" sz="1800" dirty="0" smtClean="0">
              <a:latin typeface="Century Gothic" charset="0"/>
              <a:cs typeface="Century Gothic" charset="0"/>
            </a:endParaRPr>
          </a:p>
          <a:p>
            <a:pPr lvl="1"/>
            <a:endParaRPr lang="en-US" sz="2000" dirty="0" smtClean="0">
              <a:latin typeface="Century Gothic" charset="0"/>
              <a:cs typeface="Century Gothic" charset="0"/>
            </a:endParaRPr>
          </a:p>
          <a:p>
            <a:pPr lvl="1">
              <a:buNone/>
            </a:pPr>
            <a:endParaRPr lang="en-US" sz="2000" dirty="0" smtClean="0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dirty="0" smtClean="0"/>
              <a:t>Annual WHOIS POC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1" eaLnBrk="1" hangingPunct="1"/>
            <a:r>
              <a:rPr lang="en-US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Fully automated process (via ARIN Online) – Began June 2010</a:t>
            </a:r>
          </a:p>
          <a:p>
            <a:pPr lvl="2" eaLnBrk="1" hangingPunct="1"/>
            <a:r>
              <a:rPr lang="en-US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Sent emails to ~42,000 </a:t>
            </a:r>
            <a:r>
              <a:rPr lang="en-US" dirty="0" err="1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POCs</a:t>
            </a:r>
            <a:r>
              <a:rPr lang="en-US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 with </a:t>
            </a:r>
            <a:r>
              <a:rPr lang="en-US" i="1" u="sng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direct</a:t>
            </a:r>
            <a:r>
              <a:rPr lang="en-US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 resources (completed 1</a:t>
            </a:r>
            <a:r>
              <a:rPr lang="en-US" baseline="30000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st</a:t>
            </a:r>
            <a:r>
              <a:rPr lang="en-US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 cycle)</a:t>
            </a:r>
          </a:p>
          <a:p>
            <a:pPr lvl="3" eaLnBrk="1" hangingPunct="1"/>
            <a:r>
              <a:rPr lang="en-US" sz="1800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Response rate of ~30% (smooth process, few questions)</a:t>
            </a:r>
          </a:p>
          <a:p>
            <a:pPr lvl="2" eaLnBrk="1" hangingPunct="1"/>
            <a:r>
              <a:rPr lang="en-US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Early August, began sending emails to ~200,000 </a:t>
            </a:r>
            <a:r>
              <a:rPr lang="en-US" dirty="0" err="1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POCs</a:t>
            </a:r>
            <a:r>
              <a:rPr lang="en-US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 with </a:t>
            </a:r>
            <a:r>
              <a:rPr lang="en-US" i="1" u="sng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indirect</a:t>
            </a:r>
            <a:r>
              <a:rPr lang="en-US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 resources (reassignments) from </a:t>
            </a:r>
            <a:r>
              <a:rPr lang="en-US" dirty="0" err="1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upstreams</a:t>
            </a:r>
            <a:r>
              <a:rPr lang="en-US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 (1</a:t>
            </a:r>
            <a:r>
              <a:rPr lang="en-US" baseline="30000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st</a:t>
            </a:r>
            <a:r>
              <a:rPr lang="en-US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 cycle on-going)</a:t>
            </a:r>
          </a:p>
          <a:p>
            <a:pPr lvl="3" eaLnBrk="1" hangingPunct="1"/>
            <a:r>
              <a:rPr lang="en-US" sz="1800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Lower response rate thus far (lack of understanding, many questions)</a:t>
            </a:r>
          </a:p>
          <a:p>
            <a:pPr lvl="1" eaLnBrk="1" hangingPunct="1"/>
            <a:endParaRPr lang="en-US" sz="2400" dirty="0" smtClean="0">
              <a:latin typeface="Century Gothic" pitchFamily="29" charset="0"/>
              <a:ea typeface="Century Gothic" pitchFamily="29" charset="0"/>
              <a:cs typeface="Century Gothic" pitchFamily="29" charset="0"/>
            </a:endParaRPr>
          </a:p>
          <a:p>
            <a:pPr lvl="1" eaLnBrk="1" hangingPunct="1"/>
            <a:endParaRPr lang="en-US" sz="2400" dirty="0" smtClean="0">
              <a:latin typeface="Century Gothic" pitchFamily="29" charset="0"/>
              <a:ea typeface="Century Gothic" pitchFamily="29" charset="0"/>
              <a:cs typeface="Century Gothic" pitchFamily="29" charset="0"/>
            </a:endParaRPr>
          </a:p>
          <a:p>
            <a:pPr lvl="1" eaLnBrk="1" hangingPunct="1"/>
            <a:endParaRPr lang="en-US" sz="2400" dirty="0" smtClean="0">
              <a:latin typeface="Century Gothic" pitchFamily="29" charset="0"/>
              <a:ea typeface="Century Gothic" pitchFamily="29" charset="0"/>
              <a:cs typeface="Century Gothic" pitchFamily="29" charset="0"/>
            </a:endParaRPr>
          </a:p>
          <a:p>
            <a:pPr lvl="1" eaLnBrk="1" hangingPunct="1"/>
            <a:endParaRPr lang="en-US" sz="2400" dirty="0" smtClean="0">
              <a:latin typeface="Century Gothic" pitchFamily="29" charset="0"/>
              <a:ea typeface="Century Gothic" pitchFamily="29" charset="0"/>
              <a:cs typeface="Century Gothic" pitchFamily="2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20762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cs typeface="Century Gothic" charset="0"/>
              </a:rPr>
              <a:t>New Policy Implementation</a:t>
            </a:r>
            <a:r>
              <a:rPr lang="en-US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*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2010-6:</a:t>
            </a: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Simplified M&amp;A transfer policy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Clarifies existing text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Unused space must be returned to ARIN </a:t>
            </a:r>
          </a:p>
          <a:p>
            <a:r>
              <a:rPr lang="en-US" sz="2400" u="sng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2010-4:</a:t>
            </a:r>
            <a:r>
              <a:rPr lang="en-US" sz="20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Rework of IPv6 allocation criteria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Have an IPv4 allocation, or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Be multi-homed, or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Have plan for 50 customers in 5 years </a:t>
            </a:r>
            <a:endParaRPr lang="en-US" sz="2400" dirty="0" smtClean="0">
              <a:latin typeface="Century Gothic" charset="0"/>
              <a:cs typeface="Century Gothic" charset="0"/>
            </a:endParaRPr>
          </a:p>
          <a:p>
            <a:r>
              <a:rPr lang="en-US" sz="2400" u="sng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2010-2:</a:t>
            </a: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/24 End User Minimum Assignment Unit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/24 new minimum assignment, /24s and /23s must renumber if they request additional space</a:t>
            </a:r>
          </a:p>
          <a:p>
            <a:pPr>
              <a:buNone/>
            </a:pPr>
            <a:endParaRPr lang="en-US" dirty="0" smtClean="0">
              <a:latin typeface="Century Gothic" charset="0"/>
              <a:cs typeface="Century 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33400" y="5791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*scheduled for Sept 2010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382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0000"/>
                </a:solidFill>
                <a:latin typeface="Century Gothic" pitchFamily="-109" charset="0"/>
                <a:ea typeface="ＭＳ Ｐゴシック" pitchFamily="-109" charset="-128"/>
              </a:rPr>
              <a:t>Draft Policy Discussions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724400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2010-8:</a:t>
            </a: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Rework of IPv6 assignment criteria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2010-9:</a:t>
            </a: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IPv6 for </a:t>
            </a:r>
            <a:r>
              <a:rPr lang="en-US" sz="2400" b="1" dirty="0" err="1" smtClean="0">
                <a:latin typeface="Century Gothic" charset="0"/>
                <a:cs typeface="Century Gothic" charset="0"/>
              </a:rPr>
              <a:t>6rd</a:t>
            </a:r>
            <a:endParaRPr lang="en-US" sz="2400" b="1" dirty="0" smtClean="0">
              <a:latin typeface="Century Gothic" charset="0"/>
              <a:cs typeface="Century Gothic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2010-10 :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Global Policy for IPv4 Allocations by the IANA Post Exhaustion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2010-11:</a:t>
            </a: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Required Resource Reviews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2010-12: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IPv6 Subsequent Allocation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2010-13: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Permitted Uses of space reserved under NRPM 4.10</a:t>
            </a:r>
            <a:endParaRPr lang="en-US" sz="2400" b="1" dirty="0" smtClean="0">
              <a:solidFill>
                <a:srgbClr val="0000FF"/>
              </a:solidFill>
              <a:latin typeface="Century Gothic" charset="0"/>
              <a:cs typeface="Century Gothic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2010-14: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Standardize IP Reassignment Registration Requirements</a:t>
            </a:r>
            <a:endParaRPr lang="en-US" sz="2400" b="1" dirty="0" smtClean="0">
              <a:solidFill>
                <a:srgbClr val="0000FF"/>
              </a:solidFill>
              <a:latin typeface="Century Gothic" charset="0"/>
              <a:cs typeface="Century Gothic" charset="0"/>
            </a:endParaRPr>
          </a:p>
          <a:p>
            <a:pPr marL="914400" lvl="1" indent="-457200">
              <a:buNone/>
            </a:pPr>
            <a:endParaRPr lang="en-US" dirty="0" smtClean="0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entury Gothic" charset="0"/>
                <a:cs typeface="Century Gothic" charset="0"/>
              </a:rPr>
              <a:t>ARIN Meetings</a:t>
            </a:r>
            <a:br>
              <a:rPr lang="en-US" smtClean="0">
                <a:latin typeface="Century Gothic" charset="0"/>
                <a:cs typeface="Century Gothic" charset="0"/>
              </a:rPr>
            </a:br>
            <a:r>
              <a:rPr lang="en-US" sz="2800" smtClean="0">
                <a:latin typeface="Century Gothic" charset="0"/>
                <a:cs typeface="Century Gothic" charset="0"/>
              </a:rPr>
              <a:t>(Atlanta and Puerto Rico)</a:t>
            </a:r>
            <a:endParaRPr lang="en-US" smtClean="0">
              <a:latin typeface="Century Gothic" charset="0"/>
              <a:cs typeface="Century Gothic" charset="0"/>
            </a:endParaRPr>
          </a:p>
        </p:txBody>
      </p:sp>
      <p:pic>
        <p:nvPicPr>
          <p:cNvPr id="21507" name="Content Placeholder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1438" y="1708150"/>
            <a:ext cx="5262562" cy="2787650"/>
          </a:xfrm>
          <a:noFill/>
        </p:spPr>
      </p:pic>
      <p:pic>
        <p:nvPicPr>
          <p:cNvPr id="2150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410200" y="2127250"/>
            <a:ext cx="3336925" cy="3740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 descr="C:\Documents and Settings\leslien\Local Settings\Temporary Internet Files\Content.IE5\P9WIMAOI\MPj043953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248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4375</TotalTime>
  <Words>555</Words>
  <Application>Microsoft Macintosh PowerPoint</Application>
  <PresentationFormat>On-screen Show (4:3)</PresentationFormat>
  <Paragraphs>72</Paragraphs>
  <Slides>9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ARIN Update</vt:lpstr>
      <vt:lpstr>2010 Focus</vt:lpstr>
      <vt:lpstr>Public Facing Development Efforts</vt:lpstr>
      <vt:lpstr>2010 Outreach Events</vt:lpstr>
      <vt:lpstr>Annual WHOIS POC Validation</vt:lpstr>
      <vt:lpstr>New Policy Implementation*</vt:lpstr>
      <vt:lpstr>Draft Policy Discussions</vt:lpstr>
      <vt:lpstr>ARIN Meetings (Atlanta and Puerto Rico)</vt:lpstr>
      <vt:lpstr>Slide 9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lawsonp</dc:creator>
  <cp:lastModifiedBy>administrator</cp:lastModifiedBy>
  <cp:revision>457</cp:revision>
  <dcterms:created xsi:type="dcterms:W3CDTF">2010-08-25T04:06:09Z</dcterms:created>
  <dcterms:modified xsi:type="dcterms:W3CDTF">2010-08-25T04:06:57Z</dcterms:modified>
</cp:coreProperties>
</file>