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78" r:id="rId3"/>
    <p:sldId id="279" r:id="rId4"/>
    <p:sldId id="260" r:id="rId5"/>
    <p:sldId id="261" r:id="rId6"/>
    <p:sldId id="262" r:id="rId7"/>
    <p:sldId id="263" r:id="rId8"/>
    <p:sldId id="282" r:id="rId9"/>
    <p:sldId id="283" r:id="rId10"/>
    <p:sldId id="284" r:id="rId11"/>
    <p:sldId id="285" r:id="rId12"/>
    <p:sldId id="28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4" r:id="rId22"/>
    <p:sldId id="266" r:id="rId23"/>
    <p:sldId id="281" r:id="rId24"/>
    <p:sldId id="287" r:id="rId25"/>
    <p:sldId id="288" r:id="rId26"/>
    <p:sldId id="290" r:id="rId27"/>
    <p:sldId id="277" r:id="rId28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1661" autoAdjust="0"/>
  </p:normalViewPr>
  <p:slideViewPr>
    <p:cSldViewPr>
      <p:cViewPr varScale="1">
        <p:scale>
          <a:sx n="102" d="100"/>
          <a:sy n="102" d="100"/>
        </p:scale>
        <p:origin x="-528" y="-112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83354-E9E1-F241-BFD4-66B6EACE8263}" type="datetimeFigureOut">
              <a:rPr lang="en-AU" smtClean="0"/>
              <a:pPr/>
              <a:t>8/17/10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5E5C6-0038-E042-949C-0D127C255CB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Creative: Servicing</a:t>
            </a:r>
            <a:r>
              <a:rPr lang="en-AU" baseline="0" dirty="0" smtClean="0"/>
              <a:t> own car</a:t>
            </a:r>
          </a:p>
          <a:p>
            <a:endParaRPr lang="en-AU" baseline="0" dirty="0" smtClean="0"/>
          </a:p>
          <a:p>
            <a:r>
              <a:rPr lang="en-AU" baseline="0" dirty="0" smtClean="0"/>
              <a:t>How many people have a new car and lift the bonnet?</a:t>
            </a:r>
          </a:p>
          <a:p>
            <a:r>
              <a:rPr lang="en-AU" baseline="0" dirty="0" smtClean="0"/>
              <a:t>Treat the car like an appliance.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Resource certification (PKI) had lots of moving parts – don’t really want to know about the gory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Note: done</a:t>
            </a:r>
            <a:r>
              <a:rPr lang="en-AU" baseline="0" dirty="0" smtClean="0"/>
              <a:t> – past tense: people don’t want to </a:t>
            </a:r>
            <a:r>
              <a:rPr lang="en-AU" i="1" baseline="0" dirty="0" smtClean="0"/>
              <a:t>do</a:t>
            </a:r>
            <a:r>
              <a:rPr lang="en-AU" i="0" baseline="0" dirty="0" smtClean="0"/>
              <a:t> these things, they want them </a:t>
            </a:r>
            <a:r>
              <a:rPr lang="en-AU" i="1" baseline="0" dirty="0" smtClean="0"/>
              <a:t>done</a:t>
            </a:r>
            <a:r>
              <a:rPr lang="en-AU" i="0" baseline="0" dirty="0" smtClean="0"/>
              <a:t>. </a:t>
            </a:r>
            <a:r>
              <a:rPr lang="en-AU" dirty="0" smtClean="0"/>
              <a:t>Does</a:t>
            </a:r>
            <a:r>
              <a:rPr lang="en-AU" baseline="0" dirty="0" smtClean="0"/>
              <a:t> not mean “intuitive”</a:t>
            </a:r>
          </a:p>
          <a:p>
            <a:endParaRPr lang="en-AU" dirty="0" smtClean="0"/>
          </a:p>
          <a:p>
            <a:r>
              <a:rPr lang="en-AU" dirty="0" smtClean="0"/>
              <a:t>This is a distillation of what I only realised</a:t>
            </a:r>
            <a:r>
              <a:rPr lang="en-AU" baseline="0" dirty="0" smtClean="0"/>
              <a:t> after the fact. (Thank you Geoff, George)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From a collection, or the list…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… or enter</a:t>
            </a:r>
            <a:r>
              <a:rPr lang="en-AU" baseline="0" dirty="0" smtClean="0"/>
              <a:t> manually.</a:t>
            </a:r>
          </a:p>
          <a:p>
            <a:endParaRPr lang="en-AU" baseline="0" dirty="0" smtClean="0"/>
          </a:p>
          <a:p>
            <a:r>
              <a:rPr lang="en-AU" baseline="0" dirty="0" smtClean="0"/>
              <a:t>(Good for specifying parts of networks)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Originating AS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5E5C6-0038-E042-949C-0D127C255CB9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5"/>
            <a:ext cx="731520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0B098-0E7F-C640-84A4-9563F442F5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77C38-E22A-D748-A251-578602B7EC4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1962150" cy="6019800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734050" cy="6019800"/>
          </a:xfrm>
          <a:prstGeom prst="rect">
            <a:avLst/>
          </a:prstGeom>
        </p:spPr>
        <p:txBody>
          <a:bodyPr vert="eaVert"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B98D0-0A69-5445-8E72-70C63D4855C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8486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  <a:lvl4pPr>
              <a:buFont typeface="Arial"/>
              <a:buChar char="•"/>
              <a:defRPr/>
            </a:lvl4pPr>
            <a:lvl5pPr>
              <a:buFont typeface="Arial"/>
              <a:buChar char="•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FF9B4-04FC-6D46-B063-4C6BEC14D54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35171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CDB02-2D5B-894E-93BB-43008EDA2B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100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886200" cy="4876800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800"/>
            </a:lvl1pPr>
            <a:lvl2pPr>
              <a:buFont typeface="Arial"/>
              <a:buChar char="•"/>
              <a:defRPr sz="2400"/>
            </a:lvl2pPr>
            <a:lvl3pPr>
              <a:buFont typeface="Arial"/>
              <a:buChar char="•"/>
              <a:defRPr sz="2000"/>
            </a:lvl3pPr>
            <a:lvl4pPr>
              <a:buFont typeface="Arial"/>
              <a:buChar char="•"/>
              <a:defRPr sz="1800"/>
            </a:lvl4pPr>
            <a:lvl5pP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CDD5B-EA83-004C-B703-672A49F653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38100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buFont typeface="Arial"/>
              <a:buChar char="•"/>
              <a:defRPr sz="1600"/>
            </a:lvl4pPr>
            <a:lvl5pP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D634A-1BF8-8242-B6D2-5DC0B91144D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9906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DED14-BDE4-1341-8B61-20D93CD965B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CE45F-C7CF-EB47-9487-F231773EDA8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sz="3200"/>
            </a:lvl1pPr>
            <a:lvl2pPr>
              <a:buFont typeface="Arial"/>
              <a:buChar char="•"/>
              <a:defRPr sz="2800"/>
            </a:lvl2pPr>
            <a:lvl3pPr>
              <a:buFont typeface="Arial"/>
              <a:buChar char="•"/>
              <a:defRPr sz="2400"/>
            </a:lvl3pPr>
            <a:lvl4pPr>
              <a:buFont typeface="Arial"/>
              <a:buChar char="•"/>
              <a:defRPr sz="2000"/>
            </a:lvl4pPr>
            <a:lvl5pPr>
              <a:buFont typeface="Arial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2BCEA-2139-7746-9163-FD91DFB388E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0391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90391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90391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2617F-C7B6-FD4B-97CF-D265F59340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8AE28-58D5-E94A-B815-0E018EC90C5E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pic>
        <p:nvPicPr>
          <p:cNvPr id="1028" name="Picture 4" descr="71x900_APNIC30_ppt_ba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541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9248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Resource Certification in MyAPNIC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Robert Loomans</a:t>
            </a:r>
          </a:p>
          <a:p>
            <a:pPr eaLnBrk="1" hangingPunct="1"/>
            <a:r>
              <a:rPr lang="en-US" sz="2000" dirty="0" smtClean="0"/>
              <a:t>Senior Software </a:t>
            </a:r>
            <a:r>
              <a:rPr lang="en-US" sz="2000" dirty="0" smtClean="0"/>
              <a:t>Engineer, APNIC</a:t>
            </a:r>
          </a:p>
          <a:p>
            <a:pPr eaLnBrk="1" hangingPunct="1"/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</a:t>
            </a:r>
            <a:r>
              <a:rPr lang="en-AU" dirty="0" smtClean="0"/>
              <a:t> Resources</a:t>
            </a:r>
            <a:endParaRPr lang="en-AU" dirty="0"/>
          </a:p>
        </p:txBody>
      </p:sp>
      <p:pic>
        <p:nvPicPr>
          <p:cNvPr id="4" name="Content Placeholder 3" descr="sign_roa_name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090359"/>
            <a:ext cx="7132495" cy="569144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</a:t>
            </a:r>
            <a:r>
              <a:rPr lang="en-AU" dirty="0" smtClean="0"/>
              <a:t> Resources</a:t>
            </a:r>
            <a:endParaRPr lang="en-AU" dirty="0"/>
          </a:p>
        </p:txBody>
      </p:sp>
      <p:pic>
        <p:nvPicPr>
          <p:cNvPr id="4" name="Content Placeholder 3" descr="sign_roa_name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410" y="1174570"/>
            <a:ext cx="6644990" cy="53024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 AS</a:t>
            </a:r>
            <a:endParaRPr lang="en-AU" dirty="0"/>
          </a:p>
        </p:txBody>
      </p:sp>
      <p:pic>
        <p:nvPicPr>
          <p:cNvPr id="4" name="Content Placeholder 3" descr="sign_roa_name.tif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411" y="1174570"/>
            <a:ext cx="6644989" cy="53024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Advanced</a:t>
            </a:r>
            <a:r>
              <a:rPr lang="en-US" sz="4000" b="1" dirty="0" smtClean="0"/>
              <a:t> Management</a:t>
            </a:r>
            <a:endParaRPr lang="en-US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Screen shot 2010-02-15 at 3.18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7633165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5943600"/>
            <a:ext cx="1981200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462" y="152400"/>
            <a:ext cx="8534400" cy="12192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Route Origin Authorization (ROA)</a:t>
            </a:r>
          </a:p>
        </p:txBody>
      </p:sp>
      <p:pic>
        <p:nvPicPr>
          <p:cNvPr id="5" name="Picture 4" descr="Screen shot 2010-02-15 at 3.32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315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200400"/>
            <a:ext cx="28956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ROA</a:t>
            </a:r>
            <a:r>
              <a:rPr lang="en-US" sz="4000" b="1" dirty="0" smtClean="0"/>
              <a:t> Collection </a:t>
            </a:r>
            <a:r>
              <a:rPr lang="en-US" dirty="0" smtClean="0"/>
              <a:t>M</a:t>
            </a:r>
            <a:r>
              <a:rPr lang="en-US" sz="4000" b="1" dirty="0" smtClean="0"/>
              <a:t>anagement</a:t>
            </a:r>
            <a:endParaRPr lang="en-US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Screen shot 2010-02-15 at 3.33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772400" cy="5442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200400"/>
            <a:ext cx="25146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Add ROA</a:t>
            </a:r>
            <a:r>
              <a:rPr lang="en-US" sz="4000" b="1" dirty="0" smtClean="0"/>
              <a:t> Collection</a:t>
            </a:r>
            <a:endParaRPr lang="en-US" sz="4000" b="1" dirty="0" smtClean="0"/>
          </a:p>
        </p:txBody>
      </p:sp>
      <p:pic>
        <p:nvPicPr>
          <p:cNvPr id="7" name="Picture 6" descr="Screen shot 2010-02-15 at 3.35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77620"/>
            <a:ext cx="7696200" cy="5980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2514600"/>
            <a:ext cx="4800600" cy="7620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Add ROA</a:t>
            </a:r>
            <a:r>
              <a:rPr lang="en-US" sz="4000" b="1" dirty="0" smtClean="0"/>
              <a:t> Collection</a:t>
            </a:r>
            <a:endParaRPr lang="en-US" sz="4000" b="1" dirty="0" smtClean="0"/>
          </a:p>
        </p:txBody>
      </p:sp>
      <p:pic>
        <p:nvPicPr>
          <p:cNvPr id="5" name="Picture 4" descr="Screen shot 2010-02-15 at 3.36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7890"/>
            <a:ext cx="7485184" cy="5830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2590800"/>
            <a:ext cx="4800600" cy="7620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Add ROA</a:t>
            </a:r>
            <a:r>
              <a:rPr lang="en-US" sz="4000" b="1" dirty="0" smtClean="0"/>
              <a:t> Collection</a:t>
            </a:r>
            <a:endParaRPr lang="en-US" sz="4000" b="1" dirty="0" smtClean="0"/>
          </a:p>
        </p:txBody>
      </p:sp>
      <p:pic>
        <p:nvPicPr>
          <p:cNvPr id="5" name="Picture 4" descr="Screen shot 2010-02-15 at 3.36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5438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3657600"/>
            <a:ext cx="2362200" cy="8382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Add/Remove</a:t>
            </a:r>
            <a:r>
              <a:rPr lang="en-US" sz="4000" b="1" dirty="0" smtClean="0"/>
              <a:t> Resources</a:t>
            </a:r>
            <a:endParaRPr lang="en-US" sz="4000" b="1" dirty="0" smtClean="0"/>
          </a:p>
        </p:txBody>
      </p:sp>
      <p:pic>
        <p:nvPicPr>
          <p:cNvPr id="5" name="Picture 4" descr="Screen shot 2010-02-15 at 3.43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990600"/>
            <a:ext cx="7572375" cy="5867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2667" y="3605046"/>
            <a:ext cx="2362200" cy="8382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 Certification in MyAPNIC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Focus on tasks</a:t>
            </a:r>
          </a:p>
          <a:p>
            <a:r>
              <a:rPr lang="en-AU" dirty="0" smtClean="0"/>
              <a:t>MyAPNIC pages</a:t>
            </a:r>
          </a:p>
          <a:p>
            <a:r>
              <a:rPr lang="en-AU" dirty="0" smtClean="0"/>
              <a:t>Future direction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View &amp;</a:t>
            </a:r>
            <a:r>
              <a:rPr lang="en-US" sz="4000" b="1" dirty="0" smtClean="0"/>
              <a:t> Update </a:t>
            </a:r>
            <a:r>
              <a:rPr lang="en-US" dirty="0" smtClean="0"/>
              <a:t>C</a:t>
            </a:r>
            <a:r>
              <a:rPr lang="en-US" sz="4000" b="1" dirty="0" smtClean="0"/>
              <a:t>ollections</a:t>
            </a:r>
            <a:endParaRPr lang="en-US" sz="4000" b="1" dirty="0" smtClean="0"/>
          </a:p>
        </p:txBody>
      </p:sp>
      <p:pic>
        <p:nvPicPr>
          <p:cNvPr id="5" name="Picture 4" descr="Screen shot 2010-02-15 at 3.47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04" y="1143001"/>
            <a:ext cx="6469524" cy="5714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4419600"/>
            <a:ext cx="1219200" cy="12954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Download</a:t>
            </a:r>
            <a:r>
              <a:rPr lang="en-US" sz="4000" b="1" dirty="0" smtClean="0"/>
              <a:t> Certificate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 smtClean="0"/>
          </a:p>
        </p:txBody>
      </p:sp>
      <p:pic>
        <p:nvPicPr>
          <p:cNvPr id="5" name="Picture 4" descr="Screen shot 2010-02-15 at 3.18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7633165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2895600"/>
            <a:ext cx="2286000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Download</a:t>
            </a:r>
            <a:r>
              <a:rPr lang="en-US" sz="4000" b="1" dirty="0" smtClean="0"/>
              <a:t> Certificate</a:t>
            </a:r>
            <a:endParaRPr lang="en-US" sz="4000" b="1" dirty="0" smtClean="0"/>
          </a:p>
        </p:txBody>
      </p:sp>
      <p:pic>
        <p:nvPicPr>
          <p:cNvPr id="6" name="Picture 5" descr="Screen shot 2010-02-15 at 3.29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67494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“General purpose” signer</a:t>
            </a:r>
          </a:p>
          <a:p>
            <a:r>
              <a:rPr lang="en-AU" dirty="0" smtClean="0"/>
              <a:t>Verifier</a:t>
            </a:r>
            <a:endParaRPr 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General</a:t>
            </a:r>
            <a:r>
              <a:rPr lang="en-AU" dirty="0" smtClean="0"/>
              <a:t> Purpose </a:t>
            </a:r>
            <a:r>
              <a:rPr lang="en-AU" dirty="0" smtClean="0"/>
              <a:t>S</a:t>
            </a:r>
            <a:r>
              <a:rPr lang="en-AU" dirty="0" smtClean="0"/>
              <a:t>igner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MyAPNIC only</a:t>
            </a:r>
          </a:p>
          <a:p>
            <a:r>
              <a:rPr lang="en-AU" dirty="0" smtClean="0"/>
              <a:t>Upload a file</a:t>
            </a:r>
          </a:p>
          <a:p>
            <a:r>
              <a:rPr lang="en-AU" dirty="0" smtClean="0"/>
              <a:t>Download</a:t>
            </a:r>
          </a:p>
          <a:p>
            <a:pPr lvl="1"/>
            <a:r>
              <a:rPr lang="en-AU" dirty="0" smtClean="0"/>
              <a:t>a detached signature</a:t>
            </a:r>
          </a:p>
          <a:p>
            <a:pPr lvl="1"/>
            <a:r>
              <a:rPr lang="en-AU" dirty="0" smtClean="0"/>
              <a:t>a signed package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Verifier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Public website</a:t>
            </a:r>
          </a:p>
          <a:p>
            <a:r>
              <a:rPr lang="en-AU" dirty="0" smtClean="0"/>
              <a:t>Upload</a:t>
            </a:r>
          </a:p>
          <a:p>
            <a:pPr lvl="1"/>
            <a:r>
              <a:rPr lang="en-AU" dirty="0" smtClean="0"/>
              <a:t>a file and signature</a:t>
            </a:r>
          </a:p>
          <a:p>
            <a:pPr lvl="1"/>
            <a:r>
              <a:rPr lang="en-AU" dirty="0" smtClean="0"/>
              <a:t>signed package</a:t>
            </a:r>
          </a:p>
          <a:p>
            <a:pPr lvl="1"/>
            <a:r>
              <a:rPr lang="en-AU" dirty="0" smtClean="0"/>
              <a:t>signed object (ROA, etc.)</a:t>
            </a:r>
          </a:p>
          <a:p>
            <a:r>
              <a:rPr lang="en-AU" dirty="0" smtClean="0"/>
              <a:t>Verify signature</a:t>
            </a:r>
          </a:p>
          <a:p>
            <a:r>
              <a:rPr lang="en-AU" dirty="0" smtClean="0"/>
              <a:t>Show certified resource details</a:t>
            </a:r>
          </a:p>
          <a:p>
            <a:r>
              <a:rPr lang="en-AU" dirty="0" smtClean="0"/>
              <a:t>Download package payload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 Certification in MyAPNIC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Focus on tasks</a:t>
            </a:r>
          </a:p>
          <a:p>
            <a:r>
              <a:rPr lang="en-AU" dirty="0" smtClean="0"/>
              <a:t>MyAPNIC pages</a:t>
            </a:r>
          </a:p>
          <a:p>
            <a:r>
              <a:rPr lang="en-AU" dirty="0" smtClean="0"/>
              <a:t>Future direction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Questions?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Thank You!</a:t>
            </a:r>
          </a:p>
          <a:p>
            <a:pPr eaLnBrk="1" hangingPunct="1"/>
            <a:r>
              <a:rPr lang="en-US" dirty="0" err="1" smtClean="0"/>
              <a:t>RobertL@apnic.net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Focus on</a:t>
            </a:r>
            <a:r>
              <a:rPr lang="en-AU" dirty="0" smtClean="0"/>
              <a:t> Tasks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do you want </a:t>
            </a:r>
            <a:r>
              <a:rPr lang="en-AU" u="sng" dirty="0" smtClean="0"/>
              <a:t>done</a:t>
            </a:r>
            <a:r>
              <a:rPr lang="en-AU" dirty="0" smtClean="0"/>
              <a:t>?</a:t>
            </a:r>
          </a:p>
          <a:p>
            <a:pPr lvl="1"/>
            <a:r>
              <a:rPr lang="en-AU" dirty="0" smtClean="0"/>
              <a:t>Focus on tasks and resources…</a:t>
            </a:r>
          </a:p>
          <a:p>
            <a:pPr lvl="1"/>
            <a:r>
              <a:rPr lang="en-AU" dirty="0" smtClean="0"/>
              <a:t>… not certificates </a:t>
            </a:r>
            <a:endParaRPr lang="en-AU" dirty="0" smtClean="0"/>
          </a:p>
          <a:p>
            <a:r>
              <a:rPr lang="en-AU" dirty="0" smtClean="0"/>
              <a:t>Complex </a:t>
            </a:r>
            <a:r>
              <a:rPr lang="en-AU" dirty="0" smtClean="0"/>
              <a:t>details, if you want them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MyAPNIC</a:t>
            </a:r>
            <a:r>
              <a:rPr lang="en-US" sz="4000" b="1" dirty="0" smtClean="0"/>
              <a:t> Home </a:t>
            </a:r>
            <a:r>
              <a:rPr lang="en-US" dirty="0" smtClean="0"/>
              <a:t>P</a:t>
            </a:r>
            <a:r>
              <a:rPr lang="en-US" sz="4000" b="1" dirty="0" smtClean="0"/>
              <a:t>age</a:t>
            </a:r>
            <a:endParaRPr lang="en-US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Screen shot 2010-02-15 at 3.17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23317"/>
            <a:ext cx="7086600" cy="54536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Resources</a:t>
            </a:r>
            <a:r>
              <a:rPr lang="en-US" sz="4000" b="1" dirty="0" smtClean="0"/>
              <a:t> Management</a:t>
            </a:r>
            <a:endParaRPr lang="en-US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Screen shot 2010-02-15 at 3.18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7467600" cy="5478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600201"/>
            <a:ext cx="9906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572000"/>
            <a:ext cx="990600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Activate</a:t>
            </a:r>
            <a:r>
              <a:rPr lang="en-US" sz="4000" b="1" dirty="0" smtClean="0"/>
              <a:t> Certification</a:t>
            </a:r>
            <a:endParaRPr lang="en-US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Screen shot 2010-02-15 at 3.28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066800"/>
            <a:ext cx="79248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3733800"/>
            <a:ext cx="12192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924800" cy="91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Service</a:t>
            </a:r>
            <a:r>
              <a:rPr lang="en-US" sz="4000" b="1" dirty="0" smtClean="0"/>
              <a:t> Activated</a:t>
            </a:r>
            <a:endParaRPr lang="en-US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6576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5" name="Picture 4" descr="Screen shot 2010-02-15 at 3.28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88170"/>
            <a:ext cx="7590453" cy="5769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2895600"/>
            <a:ext cx="3581400" cy="30480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 Route Origin Authorization</a:t>
            </a:r>
            <a:endParaRPr lang="en-AU" dirty="0"/>
          </a:p>
        </p:txBody>
      </p:sp>
      <p:pic>
        <p:nvPicPr>
          <p:cNvPr id="4" name="Content Placeholder 3" descr="resource_ce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8482304" cy="425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Name ROA</a:t>
            </a:r>
            <a:endParaRPr lang="en-AU" dirty="0"/>
          </a:p>
        </p:txBody>
      </p:sp>
      <p:pic>
        <p:nvPicPr>
          <p:cNvPr id="4" name="Content Placeholder 3" descr="sign_roa_nam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4211" r="-14211"/>
          <a:stretch>
            <a:fillRect/>
          </a:stretch>
        </p:blipFill>
        <p:spPr>
          <a:xfrm>
            <a:off x="533400" y="1097872"/>
            <a:ext cx="8534400" cy="53029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NIC30_ppt_template_new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APNIC30_ppt_template_new.pot</Template>
  <TotalTime>414</TotalTime>
  <Words>292</Words>
  <Application>Microsoft Macintosh PowerPoint</Application>
  <PresentationFormat>On-screen Show (4:3)</PresentationFormat>
  <Paragraphs>83</Paragraphs>
  <Slides>27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APNIC30_ppt_template_new</vt:lpstr>
      <vt:lpstr>Resource Certification in MyAPNIC</vt:lpstr>
      <vt:lpstr>Resource Certification in MyAPNIC</vt:lpstr>
      <vt:lpstr>Focus on Tasks</vt:lpstr>
      <vt:lpstr>MyAPNIC Home Page</vt:lpstr>
      <vt:lpstr>Resources Management</vt:lpstr>
      <vt:lpstr>Activate Certification</vt:lpstr>
      <vt:lpstr>Service Activated</vt:lpstr>
      <vt:lpstr>Create Route Origin Authorization</vt:lpstr>
      <vt:lpstr>Name ROA</vt:lpstr>
      <vt:lpstr>Add Resources</vt:lpstr>
      <vt:lpstr>Add Resources</vt:lpstr>
      <vt:lpstr>Add AS</vt:lpstr>
      <vt:lpstr>Advanced Management</vt:lpstr>
      <vt:lpstr>Route Origin Authorization (ROA)</vt:lpstr>
      <vt:lpstr>ROA Collection Management</vt:lpstr>
      <vt:lpstr>Add ROA Collection</vt:lpstr>
      <vt:lpstr>Add ROA Collection</vt:lpstr>
      <vt:lpstr>Add ROA Collection</vt:lpstr>
      <vt:lpstr>Add/Remove Resources</vt:lpstr>
      <vt:lpstr>View &amp; Update Collections</vt:lpstr>
      <vt:lpstr>Download Certificate </vt:lpstr>
      <vt:lpstr>Download Certificate</vt:lpstr>
      <vt:lpstr>Future</vt:lpstr>
      <vt:lpstr>General Purpose Signer</vt:lpstr>
      <vt:lpstr>Verifier</vt:lpstr>
      <vt:lpstr>Resource Certification in MyAPNIC</vt:lpstr>
      <vt:lpstr>Questions?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Certification in MyAPNIC</dc:title>
  <dc:creator>Robert Loomans</dc:creator>
  <cp:lastModifiedBy>Samantha Marks</cp:lastModifiedBy>
  <cp:revision>3</cp:revision>
  <dcterms:created xsi:type="dcterms:W3CDTF">2010-08-17T00:32:32Z</dcterms:created>
  <dcterms:modified xsi:type="dcterms:W3CDTF">2010-08-17T00:37:20Z</dcterms:modified>
</cp:coreProperties>
</file>