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4" r:id="rId4"/>
    <p:sldId id="268" r:id="rId5"/>
    <p:sldId id="259" r:id="rId6"/>
    <p:sldId id="260" r:id="rId7"/>
    <p:sldId id="261" r:id="rId8"/>
    <p:sldId id="269" r:id="rId9"/>
    <p:sldId id="272" r:id="rId10"/>
    <p:sldId id="267" r:id="rId11"/>
    <p:sldId id="270" r:id="rId12"/>
    <p:sldId id="271" r:id="rId13"/>
    <p:sldId id="262" r:id="rId14"/>
    <p:sldId id="263" r:id="rId15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80227" autoAdjust="0"/>
  </p:normalViewPr>
  <p:slideViewPr>
    <p:cSldViewPr>
      <p:cViewPr varScale="1">
        <p:scale>
          <a:sx n="111" d="100"/>
          <a:sy n="111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FD96D-C96B-45F9-912E-30250D618AD1}" type="datetimeFigureOut">
              <a:rPr lang="en-US" smtClean="0"/>
              <a:pPr/>
              <a:t>8/27/10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AA37-97B7-4CA5-AFA2-5280200DB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D6ACC-CA33-4520-94CB-E83F5A512C6D}" type="slidenum">
              <a:rPr lang="en-AU"/>
              <a:pPr/>
              <a:t>1</a:t>
            </a:fld>
            <a:endParaRPr lang="en-AU" dirty="0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A7F46-2B80-4EE0-9D3A-7918035A3064}" type="slidenum">
              <a:rPr lang="en-AU"/>
              <a:pPr/>
              <a:t>13</a:t>
            </a:fld>
            <a:endParaRPr lang="en-AU"/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9477-936A-48F1-B90D-B30BE90179E4}" type="slidenum">
              <a:rPr lang="en-AU"/>
              <a:pPr/>
              <a:t>14</a:t>
            </a:fld>
            <a:endParaRPr lang="en-AU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2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38DD5-C120-4A25-8CA4-DC5AB5B159B8}" type="slidenum">
              <a:rPr lang="en-AU"/>
              <a:pPr/>
              <a:t>5</a:t>
            </a:fld>
            <a:endParaRPr lang="en-AU" dirty="0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0425"/>
            <a:ext cx="7315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00800"/>
            <a:ext cx="198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540D85-BF5B-4A52-9B03-7070134946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848600" cy="4876800"/>
          </a:xfrm>
          <a:prstGeom prst="rect">
            <a:avLst/>
          </a:prstGeom>
        </p:spPr>
        <p:txBody>
          <a:bodyPr vert="eaVert"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00800"/>
            <a:ext cx="198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9F1BAB-C241-41BD-BE4E-A90DC875073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19621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734050" cy="6019800"/>
          </a:xfrm>
          <a:prstGeom prst="rect">
            <a:avLst/>
          </a:prstGeom>
        </p:spPr>
        <p:txBody>
          <a:bodyPr vert="eaVert"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00800"/>
            <a:ext cx="198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3DE017-1740-4D19-B3C5-998463B3BFC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8486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00800"/>
            <a:ext cx="198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C7ABF6-FE37-42C2-8D6B-07E06D15B6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406900"/>
            <a:ext cx="735171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906713"/>
            <a:ext cx="735171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00800"/>
            <a:ext cx="198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5A8253-6369-421F-922B-8ADF5CE7C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buFont typeface="Arial"/>
              <a:buChar char="•"/>
              <a:defRPr sz="2400"/>
            </a:lvl2pPr>
            <a:lvl3pPr>
              <a:buFont typeface="Arial"/>
              <a:buChar char="•"/>
              <a:defRPr sz="20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862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buFont typeface="Arial"/>
              <a:buChar char="•"/>
              <a:defRPr sz="2400"/>
            </a:lvl2pPr>
            <a:lvl3pPr>
              <a:buFont typeface="Arial"/>
              <a:buChar char="•"/>
              <a:defRPr sz="20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00800"/>
            <a:ext cx="198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87B57A-4CC4-4840-9A3B-AE38264D93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381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3810000" cy="395128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00800"/>
            <a:ext cx="198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B2987F-F5C7-4202-857F-A9F6B473680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00800"/>
            <a:ext cx="198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9A4FBC-789A-4160-962D-5C6F82C303D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00800"/>
            <a:ext cx="198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B5665-1183-4799-BFB6-3AEE1D86CDA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3200"/>
            </a:lvl1pPr>
            <a:lvl2pPr>
              <a:buFont typeface="Arial"/>
              <a:buChar char="•"/>
              <a:defRPr sz="2800"/>
            </a:lvl2pPr>
            <a:lvl3pPr>
              <a:buFont typeface="Arial"/>
              <a:buChar char="•"/>
              <a:defRPr sz="2400"/>
            </a:lvl3pPr>
            <a:lvl4pPr>
              <a:buFont typeface="Arial"/>
              <a:buChar char="•"/>
              <a:defRPr sz="2000"/>
            </a:lvl4pPr>
            <a:lvl5pPr>
              <a:buFont typeface="Arial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627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00800"/>
            <a:ext cx="198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5F8E67-604A-4B00-9B82-7BA08887E9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90391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90391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90391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00800"/>
            <a:ext cx="1981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5DCFBC-27E6-43B0-99B2-773F290C74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pic>
        <p:nvPicPr>
          <p:cNvPr id="1027" name="Picture 4" descr="71x900_APNIC30_ppt_bar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541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16913" y="6488113"/>
            <a:ext cx="682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D07D1CBC-C09D-457E-9B73-0E960570DEC9}" type="slidenum">
              <a:rPr lang="en-AU" sz="1800"/>
              <a:pPr algn="r"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nro.net/documents/nro1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o.net/news/CallforNominations-APNIC.html" TargetMode="External"/><Relationship Id="rId4" Type="http://schemas.openxmlformats.org/officeDocument/2006/relationships/hyperlink" Target="http://www.apnic.net/nro-election-proc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APNIC Member Meeting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NRO </a:t>
            </a:r>
            <a:r>
              <a:rPr lang="en-US" dirty="0" smtClean="0"/>
              <a:t>Number Council Election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5200" y="-203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Election Tellers</a:t>
            </a:r>
            <a:endParaRPr lang="en-US" dirty="0"/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Tellers are appointed by the Chair of the Election to count the votes</a:t>
            </a:r>
          </a:p>
          <a:p>
            <a:r>
              <a:rPr lang="en-US" dirty="0" smtClean="0"/>
              <a:t>Tellers will be drawn from APNIC Secretariat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Election Scrutineers</a:t>
            </a:r>
            <a:endParaRPr lang="en-US" dirty="0"/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Scrutineers</a:t>
            </a:r>
            <a:r>
              <a:rPr lang="en-US" dirty="0" smtClean="0"/>
              <a:t> are appointed by the Chair of the Election to observe vote count, and ensure its integrity</a:t>
            </a:r>
          </a:p>
          <a:p>
            <a:r>
              <a:rPr lang="en-US" dirty="0" err="1" smtClean="0"/>
              <a:t>Scrutineers</a:t>
            </a:r>
            <a:r>
              <a:rPr lang="en-US" dirty="0" smtClean="0"/>
              <a:t> will be drawn randomly from staff of other </a:t>
            </a:r>
            <a:r>
              <a:rPr lang="en-US" dirty="0" err="1" smtClean="0"/>
              <a:t>RIRs</a:t>
            </a:r>
            <a:r>
              <a:rPr lang="en-US" dirty="0" smtClean="0"/>
              <a:t> who are present at this meeting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 will be announced by the Chair of the Election</a:t>
            </a:r>
          </a:p>
          <a:p>
            <a:r>
              <a:rPr lang="en-US" dirty="0" smtClean="0"/>
              <a:t>This announcement will include:</a:t>
            </a:r>
          </a:p>
          <a:p>
            <a:pPr lvl="1"/>
            <a:r>
              <a:rPr lang="en-US" dirty="0" smtClean="0"/>
              <a:t>Name and total vote count received by each candidate in election</a:t>
            </a:r>
          </a:p>
          <a:p>
            <a:pPr lvl="1"/>
            <a:r>
              <a:rPr lang="en-US" dirty="0" smtClean="0"/>
              <a:t>Total number of ballots cast and number of invalid ballots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NRO NC Election Candidates</a:t>
            </a:r>
            <a:endParaRPr lang="en-AU" dirty="0"/>
          </a:p>
        </p:txBody>
      </p:sp>
      <p:sp>
        <p:nvSpPr>
          <p:cNvPr id="103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Naresh </a:t>
            </a:r>
            <a:r>
              <a:rPr lang="en-AU" dirty="0" err="1" smtClean="0"/>
              <a:t>Ajwani</a:t>
            </a:r>
            <a:endParaRPr lang="en-AU" dirty="0" smtClean="0"/>
          </a:p>
          <a:p>
            <a:r>
              <a:rPr lang="en-AU" dirty="0" smtClean="0"/>
              <a:t>Sanaul Haque</a:t>
            </a:r>
          </a:p>
          <a:p>
            <a:r>
              <a:rPr lang="en-AU" dirty="0" smtClean="0"/>
              <a:t>Jonny Martin</a:t>
            </a:r>
          </a:p>
          <a:p>
            <a:r>
              <a:rPr lang="en-AU" dirty="0" smtClean="0"/>
              <a:t>Tony Sampano</a:t>
            </a:r>
          </a:p>
          <a:p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1"/>
              <a:t>Questions?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NRO NC	</a:t>
            </a:r>
            <a:endParaRPr lang="en-US" dirty="0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by NRO </a:t>
            </a:r>
            <a:r>
              <a:rPr lang="en-US" dirty="0" err="1" smtClean="0"/>
              <a:t>MoU</a:t>
            </a:r>
            <a:endParaRPr lang="en-US" dirty="0" smtClean="0"/>
          </a:p>
          <a:p>
            <a:r>
              <a:rPr lang="en-US" dirty="0" smtClean="0"/>
              <a:t>3 members from each region</a:t>
            </a:r>
          </a:p>
          <a:p>
            <a:pPr lvl="1"/>
            <a:r>
              <a:rPr lang="en-US" dirty="0" smtClean="0"/>
              <a:t>1 member appointed by Board of each RIR</a:t>
            </a:r>
          </a:p>
          <a:p>
            <a:pPr lvl="1"/>
            <a:r>
              <a:rPr lang="en-US" dirty="0" smtClean="0"/>
              <a:t>2 members selected via regional policy forum of each RIR</a:t>
            </a:r>
          </a:p>
          <a:p>
            <a:r>
              <a:rPr lang="en-US" dirty="0" smtClean="0"/>
              <a:t>Selection process decided by each RIR</a:t>
            </a:r>
          </a:p>
          <a:p>
            <a:pPr lvl="1"/>
            <a:r>
              <a:rPr lang="en-US" dirty="0" smtClean="0">
                <a:hlinkClick r:id="rId3"/>
              </a:rPr>
              <a:t>http://www.nro.net/documents/nro1.html</a:t>
            </a:r>
            <a:r>
              <a:rPr lang="en-US" dirty="0" smtClean="0"/>
              <a:t>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NRO NC Selection – APNIC	</a:t>
            </a:r>
            <a:endParaRPr lang="en-US" dirty="0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 determined by APNIC EC</a:t>
            </a:r>
          </a:p>
          <a:p>
            <a:r>
              <a:rPr lang="en-AU" dirty="0" smtClean="0"/>
              <a:t>One member appointed by APNIC EC annually, for 1-year term</a:t>
            </a:r>
          </a:p>
          <a:p>
            <a:r>
              <a:rPr lang="en-AU" dirty="0" smtClean="0"/>
              <a:t>Two members elected during the APNIC Member Meeting (AMM)</a:t>
            </a:r>
          </a:p>
          <a:p>
            <a:pPr lvl="1"/>
            <a:r>
              <a:rPr lang="en-AU" dirty="0" smtClean="0"/>
              <a:t>One member elected each year, for a 2-year term (staggered)</a:t>
            </a:r>
          </a:p>
          <a:p>
            <a:pPr lvl="1"/>
            <a:r>
              <a:rPr lang="en-AU" dirty="0" smtClean="0"/>
              <a:t>Election not governed by the APNIC Bylaws, but to be conducted in the general manner described there</a:t>
            </a:r>
          </a:p>
          <a:p>
            <a:pPr lvl="1"/>
            <a:endParaRPr lang="en-AU" dirty="0" smtClean="0"/>
          </a:p>
          <a:p>
            <a:endParaRPr lang="en-AU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NC Election 2010	</a:t>
            </a:r>
            <a:endParaRPr lang="en-US" dirty="0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vacant seat on NRO NC </a:t>
            </a:r>
          </a:p>
          <a:p>
            <a:pPr lvl="1"/>
            <a:r>
              <a:rPr lang="en-US" dirty="0" smtClean="0"/>
              <a:t>2-year term until 31 Dec 2012</a:t>
            </a:r>
          </a:p>
          <a:p>
            <a:r>
              <a:rPr lang="en-AU" dirty="0" smtClean="0"/>
              <a:t>Call for nominations ended 26 Jul 2010</a:t>
            </a:r>
          </a:p>
          <a:p>
            <a:pPr lvl="1"/>
            <a:r>
              <a:rPr lang="en-US" dirty="0" smtClean="0">
                <a:hlinkClick r:id="rId3"/>
              </a:rPr>
              <a:t>http://www.nro.net/news/CallforNominations-APNIC.html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Online and onsite voting available</a:t>
            </a:r>
          </a:p>
          <a:p>
            <a:pPr lvl="1"/>
            <a:r>
              <a:rPr lang="en-US" dirty="0" smtClean="0">
                <a:hlinkClick r:id="rId4"/>
              </a:rPr>
              <a:t>http://www.apnic.net/nro-election-process</a:t>
            </a:r>
            <a:r>
              <a:rPr lang="en-US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Entitlement</a:t>
            </a:r>
            <a:endParaRPr lang="en-US" dirty="0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Online voting</a:t>
            </a:r>
          </a:p>
          <a:p>
            <a:pPr lvl="1"/>
            <a:r>
              <a:rPr lang="en-US" dirty="0" smtClean="0"/>
              <a:t>Started: 13 Aug 2010</a:t>
            </a:r>
          </a:p>
          <a:p>
            <a:pPr lvl="1"/>
            <a:r>
              <a:rPr lang="en-US" dirty="0" smtClean="0"/>
              <a:t>Ended:  9:00 (UTC+10) on 25 Aug 2010</a:t>
            </a:r>
          </a:p>
          <a:p>
            <a:pPr lvl="1"/>
            <a:r>
              <a:rPr lang="en-US" dirty="0" smtClean="0"/>
              <a:t>Each APNIC Member </a:t>
            </a:r>
            <a:r>
              <a:rPr lang="en-US" u="sng" dirty="0" smtClean="0"/>
              <a:t>organization</a:t>
            </a:r>
            <a:r>
              <a:rPr lang="en-US" dirty="0" smtClean="0"/>
              <a:t> is entitled to 1 vote via MyAPNIC</a:t>
            </a:r>
          </a:p>
          <a:p>
            <a:r>
              <a:rPr lang="en-AU" dirty="0" smtClean="0"/>
              <a:t>Onsite paper voting </a:t>
            </a:r>
          </a:p>
          <a:p>
            <a:pPr lvl="1"/>
            <a:r>
              <a:rPr lang="en-AU" dirty="0" smtClean="0"/>
              <a:t>Open now until 14:00 (UTC+10), 27 Aug 2010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u="sng" dirty="0" smtClean="0"/>
              <a:t>registered</a:t>
            </a:r>
            <a:r>
              <a:rPr lang="en-US" dirty="0" smtClean="0"/>
              <a:t> AMM attendee* is entitled to 1 vote, as an </a:t>
            </a:r>
            <a:r>
              <a:rPr lang="en-US" u="sng" dirty="0" smtClean="0"/>
              <a:t>individual</a:t>
            </a:r>
          </a:p>
          <a:p>
            <a:pPr lvl="1"/>
            <a:r>
              <a:rPr lang="en-US" dirty="0" smtClean="0"/>
              <a:t>Collect your ballot paper from meeting registration desk </a:t>
            </a:r>
          </a:p>
          <a:p>
            <a:pPr lvl="1"/>
            <a:r>
              <a:rPr lang="en-US" dirty="0" smtClean="0"/>
              <a:t>APNIC and other RIR staff do not vote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519446"/>
            <a:ext cx="3172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At any meeting since APNIC 10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NRO NC Election Ballot </a:t>
            </a:r>
            <a:endParaRPr lang="en-US" dirty="0"/>
          </a:p>
        </p:txBody>
      </p:sp>
      <p:pic>
        <p:nvPicPr>
          <p:cNvPr id="1026" name="Picture 2" descr="C:\Users\connie\AppData\Local\Temp\ballot_yellow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114122" y="1447800"/>
            <a:ext cx="3449156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Onsite Voting Procedure</a:t>
            </a:r>
            <a:endParaRPr lang="en-US" dirty="0"/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ballot papers are stamped</a:t>
            </a:r>
          </a:p>
          <a:p>
            <a:r>
              <a:rPr lang="en-US" dirty="0" smtClean="0"/>
              <a:t>Please mark only one box with an “x”</a:t>
            </a:r>
          </a:p>
          <a:p>
            <a:r>
              <a:rPr lang="en-US" smtClean="0"/>
              <a:t>A </a:t>
            </a:r>
            <a:r>
              <a:rPr lang="en-US" smtClean="0"/>
              <a:t>ballot </a:t>
            </a:r>
            <a:r>
              <a:rPr lang="en-US" dirty="0" smtClean="0"/>
              <a:t>paper is </a:t>
            </a:r>
            <a:r>
              <a:rPr lang="en-US" b="1" dirty="0" smtClean="0"/>
              <a:t>invalid </a:t>
            </a:r>
            <a:r>
              <a:rPr lang="en-US" dirty="0" smtClean="0"/>
              <a:t>ballots if:</a:t>
            </a:r>
          </a:p>
          <a:p>
            <a:pPr lvl="1"/>
            <a:r>
              <a:rPr lang="en-US" dirty="0" smtClean="0"/>
              <a:t>No boxes are marked</a:t>
            </a:r>
          </a:p>
          <a:p>
            <a:pPr lvl="1"/>
            <a:r>
              <a:rPr lang="en-US" dirty="0" smtClean="0"/>
              <a:t>More than one box is marked</a:t>
            </a:r>
          </a:p>
          <a:p>
            <a:pPr lvl="1"/>
            <a:r>
              <a:rPr lang="en-US" dirty="0" smtClean="0"/>
              <a:t>Ambiguous marking</a:t>
            </a:r>
          </a:p>
          <a:p>
            <a:r>
              <a:rPr lang="en-US" dirty="0" smtClean="0"/>
              <a:t>Ballot box at registration desk</a:t>
            </a:r>
          </a:p>
          <a:p>
            <a:r>
              <a:rPr lang="en-US" dirty="0" smtClean="0"/>
              <a:t>Onsite voting open until 14:00 </a:t>
            </a:r>
          </a:p>
          <a:p>
            <a:r>
              <a:rPr lang="en-AU" dirty="0" smtClean="0"/>
              <a:t>Result announcement around 16:00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Review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ERP report made recommendations regarding the APNIC EC Election process</a:t>
            </a:r>
          </a:p>
          <a:p>
            <a:r>
              <a:rPr lang="en-US" dirty="0" smtClean="0"/>
              <a:t>APNIC EC is currently considering ERP recommendations</a:t>
            </a:r>
          </a:p>
          <a:p>
            <a:pPr lvl="1"/>
            <a:r>
              <a:rPr lang="en-US" dirty="0" smtClean="0"/>
              <a:t>For next APNIC EC Election, February 2011</a:t>
            </a:r>
          </a:p>
          <a:p>
            <a:r>
              <a:rPr lang="en-US" dirty="0" smtClean="0"/>
              <a:t>APNIC EC has adopted the following procedures for the NC 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 of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purposes of this election the Chair of the APNIC EC will serve as Chair of the 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30_ppt_template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APNIC30_ppt_template_new</Template>
  <TotalTime>2559</TotalTime>
  <Words>513</Words>
  <Application>Microsoft Macintosh PowerPoint</Application>
  <PresentationFormat>On-screen Show (4:3)</PresentationFormat>
  <Paragraphs>84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APNIC30_ppt_template</vt:lpstr>
      <vt:lpstr>APNIC Member Meeting</vt:lpstr>
      <vt:lpstr>Composition of NRO NC </vt:lpstr>
      <vt:lpstr>NRO NC Selection – APNIC </vt:lpstr>
      <vt:lpstr>APNIC NC Election 2010 </vt:lpstr>
      <vt:lpstr>Voting Entitlement</vt:lpstr>
      <vt:lpstr>NRO NC Election Ballot </vt:lpstr>
      <vt:lpstr>Onsite Voting Procedure</vt:lpstr>
      <vt:lpstr>Election Review Panel</vt:lpstr>
      <vt:lpstr>Chair of Election</vt:lpstr>
      <vt:lpstr>Election Tellers</vt:lpstr>
      <vt:lpstr>Election Scrutineers</vt:lpstr>
      <vt:lpstr>Content of Announcement</vt:lpstr>
      <vt:lpstr>NRO NC Election Candidates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Member Meeting</dc:title>
  <dc:creator>connie</dc:creator>
  <cp:lastModifiedBy>Paul  Wilson</cp:lastModifiedBy>
  <cp:revision>34</cp:revision>
  <dcterms:created xsi:type="dcterms:W3CDTF">2010-08-26T23:07:59Z</dcterms:created>
  <dcterms:modified xsi:type="dcterms:W3CDTF">2010-08-26T23:08:25Z</dcterms:modified>
</cp:coreProperties>
</file>