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06" r:id="rId2"/>
  </p:sldMasterIdLst>
  <p:notesMasterIdLst>
    <p:notesMasterId r:id="rId22"/>
  </p:notesMasterIdLst>
  <p:sldIdLst>
    <p:sldId id="264" r:id="rId3"/>
    <p:sldId id="284" r:id="rId4"/>
    <p:sldId id="285" r:id="rId5"/>
    <p:sldId id="286" r:id="rId6"/>
    <p:sldId id="287" r:id="rId7"/>
    <p:sldId id="293" r:id="rId8"/>
    <p:sldId id="294" r:id="rId9"/>
    <p:sldId id="289" r:id="rId10"/>
    <p:sldId id="290" r:id="rId11"/>
    <p:sldId id="291" r:id="rId12"/>
    <p:sldId id="292" r:id="rId13"/>
    <p:sldId id="288" r:id="rId14"/>
    <p:sldId id="295" r:id="rId15"/>
    <p:sldId id="281" r:id="rId16"/>
    <p:sldId id="296" r:id="rId17"/>
    <p:sldId id="297" r:id="rId18"/>
    <p:sldId id="298" r:id="rId19"/>
    <p:sldId id="283" r:id="rId20"/>
    <p:sldId id="27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38" autoAdjust="0"/>
    <p:restoredTop sz="92460" autoAdjust="0"/>
  </p:normalViewPr>
  <p:slideViewPr>
    <p:cSldViewPr>
      <p:cViewPr varScale="1">
        <p:scale>
          <a:sx n="60" d="100"/>
          <a:sy n="60" d="100"/>
        </p:scale>
        <p:origin x="-6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AF9A4D-8838-46E9-B7AD-191D945F3505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95B7606-C423-48D0-BC20-167D8827B90F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ove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52E30E-4D89-446A-835E-2128AC114645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5DD3F-FA42-416E-8E6C-09CEE20135D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BA7304-8BBE-4F29-9045-C8EACC91008A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4BE0B-7D58-4A68-A2C1-2DD5B1BFB4C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11E53-056B-4FFE-910B-59288D77B33F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D2FDA-AADC-4597-BB74-A0CCC8C889D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BF3768-D8C2-4ED8-8023-C04A7B981642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E6241-7D5D-4343-B2CB-05E76A3C311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BF8A72-B8DB-47CE-9B5F-79DA2E2A0858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49148-5B35-4DFE-A640-44426060D91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C6BD50-C328-42DE-BF0A-BDD5F980E0A7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EBA37-9B06-447F-86D7-FF67959BB4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>
            <a:lum bright="4000" contrast="-2000"/>
          </a:blip>
          <a:srcRect/>
          <a:stretch>
            <a:fillRect/>
          </a:stretch>
        </p:blipFill>
        <p:spPr bwMode="auto">
          <a:xfrm>
            <a:off x="0" y="4595813"/>
            <a:ext cx="5211763" cy="22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6" name="Picture 17" descr="stripe.jpg"/>
          <p:cNvPicPr>
            <a:picLocks noChangeAspect="1"/>
          </p:cNvPicPr>
          <p:nvPr userDrawn="1"/>
        </p:nvPicPr>
        <p:blipFill>
          <a:blip r:embed="rId3" cstate="print"/>
          <a:srcRect t="15076" b="15076"/>
          <a:stretch>
            <a:fillRect/>
          </a:stretch>
        </p:blipFill>
        <p:spPr bwMode="auto">
          <a:xfrm>
            <a:off x="0" y="107950"/>
            <a:ext cx="9144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152400" y="6611938"/>
            <a:ext cx="1870075" cy="2444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>
                <a:solidFill>
                  <a:srgbClr val="404040"/>
                </a:solidFill>
                <a:latin typeface="Calibri" pitchFamily="34" charset="0"/>
              </a:rPr>
              <a:t>© Afilias Limited; CONFIDENTIAL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001000" y="6611938"/>
            <a:ext cx="1020763" cy="246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www.afilias.info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553200"/>
            <a:ext cx="914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13906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762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33600" y="350838"/>
            <a:ext cx="6629400" cy="7921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Futura Medium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191000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EE833F5-2AF6-4367-BFE6-9909B64765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50838"/>
            <a:ext cx="6629400" cy="7921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Futura Medium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Futura Medium" pitchFamily="34" charset="0"/>
              </a:defRPr>
            </a:lvl1pPr>
            <a:lvl2pPr>
              <a:defRPr sz="2000">
                <a:latin typeface="Futura Medium" pitchFamily="34" charset="0"/>
              </a:defRPr>
            </a:lvl2pPr>
            <a:lvl3pPr>
              <a:defRPr sz="1800">
                <a:latin typeface="Futura Medium" pitchFamily="34" charset="0"/>
              </a:defRPr>
            </a:lvl3pPr>
            <a:lvl4pPr>
              <a:defRPr sz="1600">
                <a:latin typeface="Futura Medium" pitchFamily="34" charset="0"/>
              </a:defRPr>
            </a:lvl4pPr>
            <a:lvl5pPr>
              <a:defRPr sz="1600">
                <a:latin typeface="Futura Medium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Futura Medium" pitchFamily="34" charset="0"/>
              </a:defRPr>
            </a:lvl1pPr>
            <a:lvl2pPr>
              <a:defRPr sz="2000">
                <a:latin typeface="Futura Medium" pitchFamily="34" charset="0"/>
              </a:defRPr>
            </a:lvl2pPr>
            <a:lvl3pPr>
              <a:defRPr sz="1800">
                <a:latin typeface="Futura Medium" pitchFamily="34" charset="0"/>
              </a:defRPr>
            </a:lvl3pPr>
            <a:lvl4pPr>
              <a:defRPr sz="1600">
                <a:latin typeface="Futura Medium" pitchFamily="34" charset="0"/>
              </a:defRPr>
            </a:lvl4pPr>
            <a:lvl5pPr>
              <a:defRPr sz="1600">
                <a:latin typeface="Futura Medium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33600" y="350838"/>
            <a:ext cx="6629400" cy="7921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Futura Medium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35991DE-D15E-43B7-AC2A-B6558EC28058}" type="datetimeFigureOut">
              <a:rPr lang="en-US"/>
              <a:pPr/>
              <a:t>8/25/2009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8A0DE6E-66CD-4714-8631-D8C078E45F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33600" y="350838"/>
            <a:ext cx="6629400" cy="7921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Futura Medium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E3B07-F1ED-4603-9169-EC729AE86EEC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DF13A-7651-44D4-896A-A42E8224E9F2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4497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33600" y="350838"/>
            <a:ext cx="6629400" cy="7921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Futura Medium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721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33600" y="350838"/>
            <a:ext cx="6629400" cy="7921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Futura Medium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143248"/>
            <a:ext cx="7772400" cy="571504"/>
          </a:xfrm>
        </p:spPr>
        <p:txBody>
          <a:bodyPr anchor="t">
            <a:noAutofit/>
          </a:bodyPr>
          <a:lstStyle>
            <a:lvl1pPr algn="ctr">
              <a:defRPr sz="3600" b="0" cap="none">
                <a:solidFill>
                  <a:schemeClr val="bg1"/>
                </a:solidFill>
                <a:latin typeface="Helvetica-Ligh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357694"/>
            <a:ext cx="7772400" cy="1500187"/>
          </a:xfrm>
        </p:spPr>
        <p:txBody>
          <a:bodyPr anchorCtr="1"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0D2408-4D80-4862-B1E7-35D4AF9B1146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A357E-F2F2-46FA-918C-963137A0119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Helvetica-Ligh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413762-9DAF-41FC-B9AD-90F11AAB15D6}" type="datetimeFigureOut">
              <a:rPr lang="en-US" altLang="zh-TW"/>
              <a:pPr/>
              <a:t>8/25/2009</a:t>
            </a:fld>
            <a:endParaRPr lang="en-CA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9799E-B15A-4C9D-8CEA-20E6BD35F89D}" type="slidenum">
              <a:rPr lang="en-CA" altLang="zh-TW"/>
              <a:pPr/>
              <a:t>‹#›</a:t>
            </a:fld>
            <a:endParaRPr lang="en-CA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.jpg"/>
          <p:cNvPicPr>
            <a:picLocks noChangeAspect="1"/>
          </p:cNvPicPr>
          <p:nvPr userDrawn="1"/>
        </p:nvPicPr>
        <p:blipFill>
          <a:blip r:embed="rId2" cstate="print">
            <a:lum bright="9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3143248"/>
            <a:ext cx="7772400" cy="571504"/>
          </a:xfrm>
        </p:spPr>
        <p:txBody>
          <a:bodyPr anchor="t">
            <a:noAutofit/>
          </a:bodyPr>
          <a:lstStyle>
            <a:lvl1pPr algn="ctr">
              <a:defRPr sz="3600" b="0" cap="none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357694"/>
            <a:ext cx="7772400" cy="1500187"/>
          </a:xfrm>
        </p:spPr>
        <p:txBody>
          <a:bodyPr anchorCtr="1"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F932CA-0708-4609-A2D7-5F363E407264}" type="datetimeFigureOut">
              <a:rPr lang="en-US" altLang="zh-TW"/>
              <a:pPr/>
              <a:t>8/25/2009</a:t>
            </a:fld>
            <a:endParaRPr lang="en-CA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221E7-59F2-4960-BB4A-C1EB2FB86508}" type="slidenum">
              <a:rPr lang="en-CA" altLang="zh-TW"/>
              <a:pPr/>
              <a:t>‹#›</a:t>
            </a:fld>
            <a:endParaRPr lang="en-CA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.jpg"/>
          <p:cNvPicPr>
            <a:picLocks noChangeAspect="1"/>
          </p:cNvPicPr>
          <p:nvPr userDrawn="1"/>
        </p:nvPicPr>
        <p:blipFill>
          <a:blip r:embed="rId2" cstate="print">
            <a:lum bright="95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BE3B07-F1ED-4603-9169-EC729AE86EEC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DF13A-7651-44D4-896A-A42E8224E9F2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BB0381-7848-4A6D-AA7D-2D16513CE7FA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0A9CD-94DD-49E3-9859-49493B2CDEC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EC7D1C-C243-4AE5-AFE4-AFA30895C253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D1285-4461-4AD2-9BFB-F88BD78E825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FE93AA-5813-4CB6-9C7A-F4C3048A974D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B5A1B-DA28-4924-ABEC-98C1891B740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2008ppt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1563"/>
            <a:ext cx="822960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C9D9F7D-8118-4E54-B336-0E4B5D49011C}" type="datetimeFigureOut">
              <a:rPr lang="en-US"/>
              <a:pPr/>
              <a:t>8/25/2009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236B1C5-B1E4-4DA9-A973-1350091EF115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2" r:id="rId2"/>
    <p:sldLayoutId id="2147483802" r:id="rId3"/>
    <p:sldLayoutId id="2147483803" r:id="rId4"/>
    <p:sldLayoutId id="2147483804" r:id="rId5"/>
    <p:sldLayoutId id="2147483805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CA" sz="3600" b="1" kern="1200" dirty="0">
          <a:solidFill>
            <a:srgbClr val="17375E"/>
          </a:solidFill>
          <a:latin typeface="Helvetica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7375E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Helvetica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 noChangeArrowheads="1"/>
          </p:cNvPicPr>
          <p:nvPr userDrawn="1"/>
        </p:nvPicPr>
        <p:blipFill>
          <a:blip r:embed="rId9" cstate="print">
            <a:lum bright="4000" contrast="-2000"/>
          </a:blip>
          <a:srcRect/>
          <a:stretch>
            <a:fillRect/>
          </a:stretch>
        </p:blipFill>
        <p:spPr bwMode="auto">
          <a:xfrm>
            <a:off x="0" y="4595813"/>
            <a:ext cx="5211763" cy="22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17" descr="stripe.jpg"/>
          <p:cNvPicPr>
            <a:picLocks noChangeAspect="1"/>
          </p:cNvPicPr>
          <p:nvPr userDrawn="1"/>
        </p:nvPicPr>
        <p:blipFill>
          <a:blip r:embed="rId10" cstate="print"/>
          <a:srcRect t="15076" b="15076"/>
          <a:stretch>
            <a:fillRect/>
          </a:stretch>
        </p:blipFill>
        <p:spPr bwMode="auto">
          <a:xfrm>
            <a:off x="0" y="107950"/>
            <a:ext cx="9144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 userDrawn="1"/>
        </p:nvSpPr>
        <p:spPr>
          <a:xfrm>
            <a:off x="152400" y="6611938"/>
            <a:ext cx="1049338" cy="246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©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Afilias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Limited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8001000" y="6611938"/>
            <a:ext cx="1020763" cy="2460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www.afilias.info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6553200"/>
            <a:ext cx="9144000" cy="158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139065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0" y="762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714348" y="1071546"/>
            <a:ext cx="8429652" cy="571500"/>
          </a:xfrm>
        </p:spPr>
        <p:txBody>
          <a:bodyPr/>
          <a:lstStyle/>
          <a:p>
            <a:pPr eaLnBrk="1" hangingPunct="1"/>
            <a:r>
              <a:rPr lang="en-CA" sz="4000" dirty="0" smtClean="0">
                <a:solidFill>
                  <a:schemeClr val="bg1"/>
                </a:solidFill>
              </a:rPr>
              <a:t>Launching IDN &amp; IDN </a:t>
            </a:r>
            <a:r>
              <a:rPr lang="en-CA" sz="4000" dirty="0" smtClean="0">
                <a:solidFill>
                  <a:schemeClr val="bg1"/>
                </a:solidFill>
              </a:rPr>
              <a:t>TLDs:</a:t>
            </a:r>
            <a:br>
              <a:rPr lang="en-CA" sz="4000" dirty="0" smtClean="0">
                <a:solidFill>
                  <a:schemeClr val="bg1"/>
                </a:solidFill>
              </a:rPr>
            </a:br>
            <a:r>
              <a:rPr lang="en-CA" sz="4000" dirty="0" smtClean="0">
                <a:solidFill>
                  <a:schemeClr val="bg1"/>
                </a:solidFill>
              </a:rPr>
              <a:t>A </a:t>
            </a:r>
            <a:r>
              <a:rPr lang="en-CA" sz="4000" dirty="0" err="1" smtClean="0">
                <a:solidFill>
                  <a:schemeClr val="bg1"/>
                </a:solidFill>
              </a:rPr>
              <a:t>gTLD</a:t>
            </a:r>
            <a:r>
              <a:rPr lang="en-CA" sz="4000" dirty="0" smtClean="0">
                <a:solidFill>
                  <a:schemeClr val="bg1"/>
                </a:solidFill>
              </a:rPr>
              <a:t> Registry Perspective</a:t>
            </a:r>
            <a:endParaRPr sz="4000" dirty="0" smtClean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714348" y="2000251"/>
            <a:ext cx="8429652" cy="150018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>
                <a:solidFill>
                  <a:schemeClr val="bg1">
                    <a:lumMod val="65000"/>
                  </a:schemeClr>
                </a:solidFill>
              </a:rPr>
              <a:t>APNIC, Beijing</a:t>
            </a:r>
            <a:endParaRPr lang="en-CA" dirty="0" smtClean="0">
              <a:solidFill>
                <a:schemeClr val="bg1">
                  <a:lumMod val="6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2009.08.24</a:t>
            </a:r>
            <a:endParaRPr lang="en-CA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ASCII Domains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Consideration or Not</a:t>
            </a:r>
          </a:p>
          <a:p>
            <a:pPr lvl="1"/>
            <a:r>
              <a:rPr lang="en-US" dirty="0" smtClean="0"/>
              <a:t>Registrant Expectations (fairness)</a:t>
            </a:r>
          </a:p>
          <a:p>
            <a:pPr lvl="1"/>
            <a:r>
              <a:rPr lang="en-US" dirty="0" smtClean="0"/>
              <a:t>User Expectations (confusion)</a:t>
            </a:r>
          </a:p>
          <a:p>
            <a:pPr lvl="1"/>
            <a:r>
              <a:rPr lang="en-US" dirty="0" smtClean="0"/>
              <a:t>May or may not justify special considerations</a:t>
            </a:r>
          </a:p>
          <a:p>
            <a:r>
              <a:rPr lang="en-US" dirty="0" smtClean="0"/>
              <a:t>Existing Sunrise domains</a:t>
            </a:r>
          </a:p>
          <a:p>
            <a:pPr lvl="1"/>
            <a:r>
              <a:rPr lang="en-US" dirty="0" smtClean="0"/>
              <a:t>Already submitted TM data</a:t>
            </a:r>
          </a:p>
          <a:p>
            <a:pPr lvl="1"/>
            <a:r>
              <a:rPr lang="en-US" dirty="0" smtClean="0"/>
              <a:t>Priority consideration</a:t>
            </a:r>
          </a:p>
          <a:p>
            <a:pPr lvl="1"/>
            <a:r>
              <a:rPr lang="en-US" dirty="0" smtClean="0"/>
              <a:t>Language / Variation considerations</a:t>
            </a:r>
          </a:p>
          <a:p>
            <a:r>
              <a:rPr lang="en-US" dirty="0" smtClean="0"/>
              <a:t>Existing Transliterations</a:t>
            </a:r>
          </a:p>
          <a:p>
            <a:pPr lvl="1"/>
            <a:r>
              <a:rPr lang="en-US" dirty="0" smtClean="0"/>
              <a:t>Intended for IDN registrations</a:t>
            </a: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Considerations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Implementation of Variants</a:t>
            </a:r>
          </a:p>
          <a:p>
            <a:pPr lvl="1"/>
            <a:r>
              <a:rPr lang="en-US" dirty="0" smtClean="0"/>
              <a:t>Uniqueness of domain applied for</a:t>
            </a:r>
          </a:p>
          <a:p>
            <a:pPr lvl="2"/>
            <a:r>
              <a:rPr lang="en-US" dirty="0" smtClean="0"/>
              <a:t>Considerations across languages (especially for languages with overlapping character repertoire)</a:t>
            </a:r>
          </a:p>
          <a:p>
            <a:pPr lvl="1"/>
            <a:r>
              <a:rPr lang="en-US" dirty="0" smtClean="0"/>
              <a:t>Flexibility</a:t>
            </a:r>
          </a:p>
          <a:p>
            <a:pPr lvl="2"/>
            <a:r>
              <a:rPr lang="en-US" dirty="0" smtClean="0"/>
              <a:t>Changes in IDN Language Tables / Policies</a:t>
            </a:r>
          </a:p>
          <a:p>
            <a:pPr lvl="2"/>
            <a:r>
              <a:rPr lang="en-US" dirty="0" smtClean="0"/>
              <a:t>Mandated changes by other authorities (e.g. UDRP decision)</a:t>
            </a:r>
          </a:p>
          <a:p>
            <a:r>
              <a:rPr lang="en-US" dirty="0" smtClean="0"/>
              <a:t>Limitations of IDN Policies</a:t>
            </a:r>
          </a:p>
          <a:p>
            <a:pPr lvl="1"/>
            <a:r>
              <a:rPr lang="en-US" dirty="0" smtClean="0"/>
              <a:t>Cannot be enforced into other levels (e.g. 3LD/4LD names)</a:t>
            </a:r>
          </a:p>
          <a:p>
            <a:pPr lvl="1"/>
            <a:r>
              <a:rPr lang="en-US" dirty="0" smtClean="0"/>
              <a:t>Cannot expect </a:t>
            </a:r>
          </a:p>
          <a:p>
            <a:pPr lvl="1"/>
            <a:r>
              <a:rPr lang="en-US" dirty="0" smtClean="0"/>
              <a:t>Zone integrity can/should only be considered within directly managed zone managed</a:t>
            </a: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IDN TLD (e.g. </a:t>
            </a:r>
            <a:r>
              <a:rPr lang="zh-TW" alt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中文</a:t>
            </a:r>
            <a:r>
              <a:rPr lang="en-US" altLang="zh-TW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zh-TW" alt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亞洲</a:t>
            </a:r>
            <a:r>
              <a:rPr lang="en-US" altLang="zh-TW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IDN </a:t>
            </a:r>
            <a:r>
              <a:rPr lang="en-US" dirty="0" err="1" smtClean="0"/>
              <a:t>gTLD</a:t>
            </a:r>
            <a:r>
              <a:rPr lang="en-US" dirty="0" smtClean="0"/>
              <a:t> vs. IDN </a:t>
            </a:r>
            <a:r>
              <a:rPr lang="en-US" dirty="0" err="1" smtClean="0"/>
              <a:t>gTLD</a:t>
            </a:r>
            <a:r>
              <a:rPr lang="en-US" dirty="0" smtClean="0"/>
              <a:t> as a portfolio of equivalent </a:t>
            </a:r>
            <a:r>
              <a:rPr lang="en-US" dirty="0" err="1" smtClean="0"/>
              <a:t>gTLDs</a:t>
            </a:r>
            <a:endParaRPr lang="en-US" dirty="0" smtClean="0"/>
          </a:p>
          <a:p>
            <a:pPr lvl="1"/>
            <a:r>
              <a:rPr lang="en-US" dirty="0" smtClean="0"/>
              <a:t>User Expectations</a:t>
            </a:r>
          </a:p>
          <a:p>
            <a:pPr lvl="1"/>
            <a:r>
              <a:rPr lang="en-US" dirty="0" smtClean="0"/>
              <a:t>Choice of TLD string</a:t>
            </a:r>
          </a:p>
          <a:p>
            <a:pPr lvl="1"/>
            <a:r>
              <a:rPr lang="en-US" dirty="0" smtClean="0"/>
              <a:t>Variants</a:t>
            </a:r>
          </a:p>
          <a:p>
            <a:r>
              <a:rPr lang="en-US" dirty="0" smtClean="0"/>
              <a:t>ICANN Considerations</a:t>
            </a:r>
          </a:p>
          <a:p>
            <a:pPr lvl="1"/>
            <a:r>
              <a:rPr lang="en-US" dirty="0" smtClean="0"/>
              <a:t>Application Process</a:t>
            </a:r>
          </a:p>
          <a:p>
            <a:pPr lvl="1"/>
            <a:r>
              <a:rPr lang="en-US" dirty="0" smtClean="0"/>
              <a:t>Objection Process</a:t>
            </a:r>
          </a:p>
          <a:p>
            <a:pPr lvl="1"/>
            <a:r>
              <a:rPr lang="en-US" dirty="0" smtClean="0"/>
              <a:t>Cost: Application Fees &amp; Registry Fees</a:t>
            </a: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vs. Portfolio of IDN </a:t>
            </a:r>
            <a:r>
              <a:rPr lang="en-US" dirty="0" err="1" smtClean="0"/>
              <a:t>gTLDs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Dedicated / Single IDN </a:t>
            </a:r>
            <a:r>
              <a:rPr lang="en-US" dirty="0" err="1" smtClean="0"/>
              <a:t>gTLD</a:t>
            </a:r>
            <a:endParaRPr lang="en-US" dirty="0" smtClean="0"/>
          </a:p>
          <a:p>
            <a:r>
              <a:rPr lang="en-US" dirty="0" smtClean="0"/>
              <a:t>Portfolio of IDN </a:t>
            </a:r>
            <a:r>
              <a:rPr lang="en-US" dirty="0" err="1" smtClean="0"/>
              <a:t>gTLDs</a:t>
            </a:r>
            <a:endParaRPr lang="en-US" dirty="0" smtClean="0"/>
          </a:p>
          <a:p>
            <a:pPr lvl="1"/>
            <a:r>
              <a:rPr lang="en-US" dirty="0" smtClean="0"/>
              <a:t>Matching / Equivalent to existing/new ASCII </a:t>
            </a:r>
            <a:r>
              <a:rPr lang="en-US" dirty="0" err="1" smtClean="0"/>
              <a:t>gTLD</a:t>
            </a:r>
            <a:endParaRPr lang="en-US" dirty="0" smtClean="0"/>
          </a:p>
          <a:p>
            <a:pPr lvl="1"/>
            <a:r>
              <a:rPr lang="en-US" dirty="0" smtClean="0"/>
              <a:t>Matching / Equivalent to other IDN </a:t>
            </a:r>
            <a:r>
              <a:rPr lang="en-US" dirty="0" err="1" smtClean="0"/>
              <a:t>gTLDs</a:t>
            </a:r>
            <a:endParaRPr lang="en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Expectations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</a:t>
            </a:r>
            <a:r>
              <a:rPr lang="en-US" dirty="0" smtClean="0"/>
              <a:t>Want:</a:t>
            </a:r>
          </a:p>
          <a:p>
            <a:pPr algn="ctr">
              <a:buNone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computer.asia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電腦</a:t>
            </a: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亞洲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/>
              <a:t>User Expectations:</a:t>
            </a:r>
          </a:p>
          <a:p>
            <a:pPr algn="ctr">
              <a:buNone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computer.asia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= computer.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亞洲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電腦</a:t>
            </a: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亞洲 </a:t>
            </a: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</a:rPr>
              <a:t>= 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電腦</a:t>
            </a: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en-US" altLang="zh-TW" b="1" dirty="0" err="1" smtClean="0">
                <a:solidFill>
                  <a:schemeClr val="accent1">
                    <a:lumMod val="50000"/>
                  </a:schemeClr>
                </a:solidFill>
              </a:rPr>
              <a:t>asia</a:t>
            </a:r>
            <a:endParaRPr lang="en-US" altLang="zh-TW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computer.asia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≠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電腦</a:t>
            </a: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亞洲</a:t>
            </a:r>
            <a:endParaRPr lang="en-US" altLang="zh-TW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TLD String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IDN TLD Strings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ICANN Considerations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times ahead…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years of ICANN</a:t>
            </a:r>
          </a:p>
          <a:p>
            <a:r>
              <a:rPr lang="en-US" dirty="0" smtClean="0"/>
              <a:t>10 years of IDN</a:t>
            </a:r>
          </a:p>
          <a:p>
            <a:r>
              <a:rPr lang="en-US" dirty="0" smtClean="0"/>
              <a:t>IDN ccTLD Fast Track</a:t>
            </a:r>
          </a:p>
          <a:p>
            <a:r>
              <a:rPr lang="en-US" dirty="0" smtClean="0"/>
              <a:t>IDN </a:t>
            </a:r>
            <a:r>
              <a:rPr lang="en-US" dirty="0" err="1" smtClean="0"/>
              <a:t>gTLDs</a:t>
            </a:r>
            <a:r>
              <a:rPr lang="en-US" dirty="0" smtClean="0"/>
              <a:t> included in new </a:t>
            </a:r>
            <a:r>
              <a:rPr lang="en-US" dirty="0" err="1" smtClean="0"/>
              <a:t>gTLD</a:t>
            </a:r>
            <a:r>
              <a:rPr lang="en-US" dirty="0" smtClean="0"/>
              <a:t> process</a:t>
            </a:r>
          </a:p>
          <a:p>
            <a:r>
              <a:rPr lang="en-US" dirty="0" smtClean="0"/>
              <a:t>Outstanding issues…</a:t>
            </a:r>
          </a:p>
          <a:p>
            <a:pPr lvl="1"/>
            <a:r>
              <a:rPr lang="en-US" dirty="0" smtClean="0"/>
              <a:t>Lengt</a:t>
            </a:r>
            <a:r>
              <a:rPr lang="en-US" dirty="0" smtClean="0"/>
              <a:t>h of IDN </a:t>
            </a:r>
            <a:r>
              <a:rPr lang="en-US" dirty="0" err="1" smtClean="0"/>
              <a:t>gTLD</a:t>
            </a:r>
            <a:r>
              <a:rPr lang="en-US" dirty="0" smtClean="0"/>
              <a:t> String: &gt;2 like ASCII </a:t>
            </a:r>
            <a:r>
              <a:rPr lang="en-US" dirty="0" err="1" smtClean="0"/>
              <a:t>gTLDs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Variant management at the root zone</a:t>
            </a:r>
          </a:p>
          <a:p>
            <a:pPr lvl="1"/>
            <a:r>
              <a:rPr lang="en-US" dirty="0" smtClean="0"/>
              <a:t>ICANN Fees for variants and equivalents</a:t>
            </a:r>
            <a:endParaRPr lang="en-C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4375" y="3143250"/>
            <a:ext cx="7772400" cy="571500"/>
          </a:xfrm>
        </p:spPr>
        <p:txBody>
          <a:bodyPr/>
          <a:lstStyle/>
          <a:p>
            <a:pPr eaLnBrk="1" hangingPunct="1"/>
            <a:r>
              <a:rPr dirty="0" smtClean="0"/>
              <a:t>l</a:t>
            </a:r>
            <a:r>
              <a:rPr smtClean="0"/>
              <a:t>ove.from.asia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57313" y="4500563"/>
            <a:ext cx="6643711" cy="1785937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edmon@registry.asia</a:t>
            </a:r>
            <a:endParaRPr lang="en-CA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Considerations</a:t>
            </a:r>
          </a:p>
          <a:p>
            <a:r>
              <a:rPr lang="en-US" dirty="0" smtClean="0"/>
              <a:t>IDN 2LDs (e.g. </a:t>
            </a:r>
            <a:r>
              <a:rPr lang="zh-TW" altLang="en-US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中文</a:t>
            </a:r>
            <a:r>
              <a:rPr lang="en-US" dirty="0" smtClean="0"/>
              <a:t>.</a:t>
            </a:r>
            <a:r>
              <a:rPr lang="en-US" dirty="0" err="1" smtClean="0"/>
              <a:t>asia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IDN TLD (e.g. </a:t>
            </a:r>
            <a:r>
              <a:rPr lang="zh-TW" alt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中</a:t>
            </a:r>
            <a:r>
              <a:rPr lang="zh-TW" alt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文</a:t>
            </a:r>
            <a:r>
              <a:rPr lang="en-US" altLang="zh-TW" dirty="0" smtClean="0"/>
              <a:t>.</a:t>
            </a:r>
            <a:r>
              <a:rPr lang="zh-TW" altLang="en-US" dirty="0" smtClean="0"/>
              <a:t> </a:t>
            </a:r>
            <a:r>
              <a:rPr lang="zh-TW" altLang="en-US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亞</a:t>
            </a:r>
            <a:r>
              <a:rPr lang="zh-TW" altLang="en-US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洲</a:t>
            </a:r>
            <a:r>
              <a:rPr lang="en-US" altLang="zh-TW" dirty="0" smtClean="0"/>
              <a:t>)</a:t>
            </a:r>
            <a:endParaRPr lang="en-US" dirty="0" smtClean="0"/>
          </a:p>
          <a:p>
            <a:r>
              <a:rPr lang="en-US" dirty="0" smtClean="0"/>
              <a:t>ICANN Considerations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Considerations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Limitations of technical standards</a:t>
            </a:r>
          </a:p>
          <a:p>
            <a:pPr lvl="1"/>
            <a:r>
              <a:rPr lang="en-US" dirty="0" smtClean="0"/>
              <a:t>Linguistic considerations</a:t>
            </a:r>
          </a:p>
          <a:p>
            <a:pPr lvl="1"/>
            <a:r>
              <a:rPr lang="en-US" dirty="0" smtClean="0"/>
              <a:t>Variants of characters (e.g. Traditional &amp; Simplified Chinese: </a:t>
            </a:r>
            <a:r>
              <a:rPr lang="zh-TW" alt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亞</a:t>
            </a:r>
            <a:r>
              <a:rPr lang="zh-TW" alt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洲</a:t>
            </a:r>
            <a:r>
              <a:rPr lang="zh-TW" altLang="en-US" dirty="0" smtClean="0"/>
              <a:t> </a:t>
            </a:r>
            <a:r>
              <a:rPr lang="en-US" altLang="zh-TW" dirty="0" smtClean="0"/>
              <a:t>vs. </a:t>
            </a:r>
            <a:r>
              <a:rPr lang="zh-TW" alt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亚</a:t>
            </a:r>
            <a:r>
              <a:rPr lang="zh-TW" alt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洲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Confusable characters (e.g. Cyrillic / Greek vs. Latin: AB vs. AB vs. AB)</a:t>
            </a:r>
          </a:p>
          <a:p>
            <a:r>
              <a:rPr lang="en-US" dirty="0" err="1" smtClean="0"/>
              <a:t>gTLD</a:t>
            </a:r>
            <a:r>
              <a:rPr lang="en-US" dirty="0" smtClean="0"/>
              <a:t> Challenges (vs. ccTLD)</a:t>
            </a:r>
          </a:p>
          <a:p>
            <a:pPr lvl="1"/>
            <a:r>
              <a:rPr lang="en-US" dirty="0" smtClean="0"/>
              <a:t>Global / generic in nature</a:t>
            </a:r>
          </a:p>
          <a:p>
            <a:pPr lvl="1"/>
            <a:r>
              <a:rPr lang="en-US" dirty="0" smtClean="0"/>
              <a:t>Multiple languages and scripts to consider</a:t>
            </a:r>
          </a:p>
          <a:p>
            <a:pPr lvl="1"/>
            <a:r>
              <a:rPr lang="en-US" dirty="0" smtClean="0"/>
              <a:t>Overlapping character repertoire between languages</a:t>
            </a:r>
          </a:p>
          <a:p>
            <a:pPr lvl="1"/>
            <a:r>
              <a:rPr lang="en-US" dirty="0" smtClean="0"/>
              <a:t>Costs of IDN </a:t>
            </a:r>
            <a:r>
              <a:rPr lang="en-US" dirty="0" err="1" smtClean="0"/>
              <a:t>gTLDs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IDN </a:t>
            </a:r>
            <a:r>
              <a:rPr lang="en-US" dirty="0" smtClean="0"/>
              <a:t>2LDs </a:t>
            </a:r>
            <a:r>
              <a:rPr lang="en-US" dirty="0" smtClean="0"/>
              <a:t>(</a:t>
            </a:r>
            <a:r>
              <a:rPr lang="en-US" dirty="0" smtClean="0"/>
              <a:t>e.g. </a:t>
            </a:r>
            <a:r>
              <a:rPr lang="zh-TW" alt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中文</a:t>
            </a:r>
            <a:r>
              <a:rPr lang="en-US" altLang="zh-TW" dirty="0" smtClean="0"/>
              <a:t>.</a:t>
            </a:r>
            <a:r>
              <a:rPr lang="en-US" dirty="0" err="1" smtClean="0"/>
              <a:t>asia</a:t>
            </a:r>
            <a:r>
              <a:rPr lang="en-US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Development for </a:t>
            </a:r>
            <a:r>
              <a:rPr lang="en-US" dirty="0" err="1" smtClean="0"/>
              <a:t>gTLDs</a:t>
            </a:r>
            <a:endParaRPr lang="en-US" dirty="0" smtClean="0"/>
          </a:p>
          <a:p>
            <a:pPr lvl="1"/>
            <a:r>
              <a:rPr lang="en-US" dirty="0" smtClean="0"/>
              <a:t>IDN Language Table</a:t>
            </a:r>
          </a:p>
          <a:p>
            <a:pPr lvl="1"/>
            <a:r>
              <a:rPr lang="en-US" dirty="0" smtClean="0"/>
              <a:t>Variant Policies</a:t>
            </a:r>
          </a:p>
          <a:p>
            <a:pPr lvl="1"/>
            <a:r>
              <a:rPr lang="en-US" dirty="0" smtClean="0"/>
              <a:t>Sunrise / Trademark (IPR) provisions</a:t>
            </a:r>
          </a:p>
          <a:p>
            <a:pPr lvl="1"/>
            <a:r>
              <a:rPr lang="en-US" dirty="0" smtClean="0"/>
              <a:t>Special considerations for existing ASCII domains</a:t>
            </a:r>
          </a:p>
          <a:p>
            <a:r>
              <a:rPr lang="en-US" dirty="0" smtClean="0"/>
              <a:t>Technical Considerations</a:t>
            </a:r>
          </a:p>
          <a:p>
            <a:pPr lvl="1"/>
            <a:r>
              <a:rPr lang="en-US" dirty="0" smtClean="0"/>
              <a:t>Implementation of IDN Language Table (and variants)</a:t>
            </a:r>
          </a:p>
          <a:p>
            <a:pPr lvl="1"/>
            <a:r>
              <a:rPr lang="en-US" dirty="0" smtClean="0"/>
              <a:t>Limitations of IDN Policies</a:t>
            </a: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IDN Language Table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Adopting a ccTLD Language Table</a:t>
            </a:r>
          </a:p>
          <a:p>
            <a:pPr lvl="1"/>
            <a:r>
              <a:rPr lang="en-US" dirty="0" smtClean="0"/>
              <a:t>Adaptations Required</a:t>
            </a:r>
          </a:p>
          <a:p>
            <a:pPr lvl="1"/>
            <a:r>
              <a:rPr lang="en-US" dirty="0" smtClean="0"/>
              <a:t>Multiple languages with overlapping character repertoire accepted in a </a:t>
            </a:r>
            <a:r>
              <a:rPr lang="en-US" dirty="0" err="1" smtClean="0"/>
              <a:t>gTLD</a:t>
            </a:r>
            <a:r>
              <a:rPr lang="en-US" dirty="0" smtClean="0"/>
              <a:t> (e.g. Chinese and Japanese)</a:t>
            </a:r>
          </a:p>
          <a:p>
            <a:pPr lvl="1"/>
            <a:r>
              <a:rPr lang="en-US" dirty="0" smtClean="0"/>
              <a:t>Multiple script variations accepted in a </a:t>
            </a:r>
            <a:r>
              <a:rPr lang="en-US" dirty="0" err="1" smtClean="0"/>
              <a:t>gTLD</a:t>
            </a:r>
            <a:r>
              <a:rPr lang="en-US" dirty="0" smtClean="0"/>
              <a:t> (e.g. Simplified Chinese and Traditional Chinese)</a:t>
            </a:r>
          </a:p>
          <a:p>
            <a:r>
              <a:rPr lang="en-US" dirty="0" smtClean="0"/>
              <a:t>Developing </a:t>
            </a:r>
            <a:r>
              <a:rPr lang="en-US" dirty="0" smtClean="0"/>
              <a:t>N</a:t>
            </a:r>
            <a:r>
              <a:rPr lang="en-US" dirty="0" smtClean="0"/>
              <a:t>ew Language Table</a:t>
            </a:r>
          </a:p>
          <a:p>
            <a:pPr lvl="1"/>
            <a:r>
              <a:rPr lang="en-US" dirty="0" smtClean="0"/>
              <a:t>Engaging linguistic experts</a:t>
            </a:r>
          </a:p>
          <a:p>
            <a:pPr lvl="1"/>
            <a:r>
              <a:rPr lang="en-US" dirty="0" smtClean="0"/>
              <a:t>Consideration of technical limitations</a:t>
            </a:r>
          </a:p>
          <a:p>
            <a:pPr lvl="1"/>
            <a:r>
              <a:rPr lang="en-US" dirty="0" smtClean="0"/>
              <a:t>Character repertoire, variants and contextual rules</a:t>
            </a:r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Languages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Overlapping Character Repertoire</a:t>
            </a:r>
            <a:endParaRPr lang="en-CA" dirty="0" smtClean="0"/>
          </a:p>
          <a:p>
            <a:r>
              <a:rPr lang="en-US" dirty="0" smtClean="0"/>
              <a:t>Example: Chinese &amp; Japanese</a:t>
            </a:r>
          </a:p>
          <a:p>
            <a:pPr lvl="1"/>
            <a:r>
              <a:rPr lang="en-US" dirty="0" smtClean="0"/>
              <a:t>Simplified Chinese: </a:t>
            </a:r>
            <a:r>
              <a:rPr lang="zh-TW" alt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经</a:t>
            </a:r>
            <a:r>
              <a:rPr lang="zh-TW" alt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济</a:t>
            </a:r>
            <a:r>
              <a:rPr lang="en-US" altLang="zh-TW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en-US" altLang="zh-TW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asia</a:t>
            </a:r>
            <a:endParaRPr lang="en-US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dirty="0" smtClean="0"/>
              <a:t>Traditional Chinese:</a:t>
            </a:r>
            <a:r>
              <a:rPr lang="zh-TW" altLang="en-US" dirty="0" smtClean="0"/>
              <a:t> </a:t>
            </a:r>
            <a:r>
              <a:rPr lang="zh-TW" alt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經</a:t>
            </a:r>
            <a:r>
              <a:rPr lang="zh-TW" alt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濟</a:t>
            </a:r>
            <a:r>
              <a:rPr lang="en-US" altLang="zh-TW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en-US" altLang="zh-TW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asia</a:t>
            </a:r>
            <a:endParaRPr lang="en-US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dirty="0" smtClean="0"/>
              <a:t>Japanese:</a:t>
            </a:r>
            <a:r>
              <a:rPr lang="zh-TW" altLang="en-US" dirty="0" smtClean="0"/>
              <a:t> </a:t>
            </a:r>
            <a:r>
              <a:rPr lang="zh-TW" alt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經</a:t>
            </a:r>
            <a:r>
              <a:rPr lang="zh-TW" alt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濟</a:t>
            </a:r>
            <a:r>
              <a:rPr lang="en-US" altLang="zh-TW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en-US" altLang="zh-TW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asia</a:t>
            </a:r>
            <a:endParaRPr lang="en-US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 smtClean="0"/>
              <a:t>Should consider launching together</a:t>
            </a:r>
          </a:p>
          <a:p>
            <a:pPr lvl="1"/>
            <a:r>
              <a:rPr lang="en-US" dirty="0" smtClean="0"/>
              <a:t>Fairness</a:t>
            </a:r>
          </a:p>
          <a:p>
            <a:pPr lvl="1"/>
            <a:r>
              <a:rPr lang="en-US" dirty="0" smtClean="0"/>
              <a:t>Confusion</a:t>
            </a:r>
          </a:p>
          <a:p>
            <a:pPr lvl="1"/>
            <a:r>
              <a:rPr lang="en-US" dirty="0" smtClean="0"/>
              <a:t>Competition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Script Variations Accepted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Traditional Chinese &amp; Simplified Chinese</a:t>
            </a:r>
          </a:p>
          <a:p>
            <a:pPr lvl="1"/>
            <a:r>
              <a:rPr lang="en-US" dirty="0" smtClean="0"/>
              <a:t>Applied for String:</a:t>
            </a:r>
          </a:p>
          <a:p>
            <a:pPr lvl="1"/>
            <a:r>
              <a:rPr lang="en-US" dirty="0" smtClean="0"/>
              <a:t>Preferred Simplified Chinese Variant:</a:t>
            </a:r>
          </a:p>
          <a:p>
            <a:pPr lvl="1"/>
            <a:r>
              <a:rPr lang="en-US" dirty="0" smtClean="0"/>
              <a:t>Preferred Traditional Chinese Variant:</a:t>
            </a:r>
          </a:p>
          <a:p>
            <a:r>
              <a:rPr lang="en-US" dirty="0" smtClean="0"/>
              <a:t>Should consider merging language tables</a:t>
            </a:r>
          </a:p>
          <a:p>
            <a:pPr lvl="1"/>
            <a:r>
              <a:rPr lang="en-US" dirty="0" smtClean="0"/>
              <a:t>I.e. Include both Preferred Simplified Chinese AND Preferred Traditional Chinese variants </a:t>
            </a: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Policies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a “variant”</a:t>
            </a:r>
          </a:p>
          <a:p>
            <a:pPr lvl="1"/>
            <a:r>
              <a:rPr lang="en-US" dirty="0" smtClean="0"/>
              <a:t>Defined by the IDN Language Table</a:t>
            </a:r>
          </a:p>
          <a:p>
            <a:pPr lvl="1"/>
            <a:r>
              <a:rPr lang="en-US" dirty="0" smtClean="0"/>
              <a:t>Linguistic convention / Cultural expectation</a:t>
            </a:r>
          </a:p>
          <a:p>
            <a:r>
              <a:rPr lang="en-US" dirty="0" smtClean="0"/>
              <a:t>Registration &amp; Zone Policies</a:t>
            </a:r>
          </a:p>
          <a:p>
            <a:pPr lvl="1"/>
            <a:r>
              <a:rPr lang="en-US" dirty="0" smtClean="0"/>
              <a:t>Accepted form of registrations</a:t>
            </a:r>
          </a:p>
          <a:p>
            <a:pPr lvl="1"/>
            <a:r>
              <a:rPr lang="en-US" dirty="0" smtClean="0"/>
              <a:t>Manageability of variants (vs. Primary “domain name applied for”)</a:t>
            </a:r>
          </a:p>
          <a:p>
            <a:pPr lvl="2"/>
            <a:r>
              <a:rPr lang="en-US" dirty="0" smtClean="0"/>
              <a:t>Activation / Deactivation of variants</a:t>
            </a:r>
          </a:p>
          <a:p>
            <a:pPr lvl="2"/>
            <a:r>
              <a:rPr lang="en-US" dirty="0" smtClean="0"/>
              <a:t>Preferred Variants / Reserved Variants / Blocked Variants</a:t>
            </a:r>
          </a:p>
          <a:p>
            <a:pPr lvl="2"/>
            <a:r>
              <a:rPr lang="en-US" dirty="0" smtClean="0"/>
              <a:t>Automatically included to </a:t>
            </a:r>
            <a:r>
              <a:rPr lang="en-US" dirty="0" err="1" smtClean="0"/>
              <a:t>zonefile</a:t>
            </a:r>
            <a:r>
              <a:rPr lang="en-US" dirty="0" smtClean="0"/>
              <a:t> or not</a:t>
            </a:r>
          </a:p>
          <a:p>
            <a:pPr lvl="1"/>
            <a:r>
              <a:rPr lang="en-US" dirty="0" smtClean="0"/>
              <a:t>Allowing delegation exceptions</a:t>
            </a:r>
          </a:p>
          <a:p>
            <a:pPr lvl="2"/>
            <a:r>
              <a:rPr lang="en-US" dirty="0" smtClean="0"/>
              <a:t>E.g. promoting a variant to a Primary based on a result of a UDRP decision</a:t>
            </a: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Trademark / IPR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Sunrise process</a:t>
            </a:r>
          </a:p>
          <a:p>
            <a:pPr lvl="1"/>
            <a:r>
              <a:rPr lang="en-US" dirty="0" smtClean="0"/>
              <a:t>Priority of IPR Claims</a:t>
            </a:r>
          </a:p>
          <a:p>
            <a:pPr lvl="1"/>
            <a:r>
              <a:rPr lang="en-US" dirty="0" smtClean="0"/>
              <a:t>Multiple phase vs. Single phase</a:t>
            </a:r>
          </a:p>
          <a:p>
            <a:r>
              <a:rPr lang="en-US" dirty="0" smtClean="0"/>
              <a:t>Contention Resolution</a:t>
            </a:r>
          </a:p>
          <a:p>
            <a:pPr lvl="1"/>
            <a:r>
              <a:rPr lang="en-US" dirty="0" smtClean="0"/>
              <a:t>First-come-first-serve / random / auction / other</a:t>
            </a:r>
          </a:p>
          <a:p>
            <a:r>
              <a:rPr lang="en-US" dirty="0" smtClean="0"/>
              <a:t>Match considerations for Trademarks</a:t>
            </a:r>
          </a:p>
          <a:p>
            <a:pPr lvl="1"/>
            <a:r>
              <a:rPr lang="en-US" dirty="0" smtClean="0"/>
              <a:t>Language / Script / Variations</a:t>
            </a:r>
          </a:p>
          <a:p>
            <a:pPr lvl="1"/>
            <a:r>
              <a:rPr lang="en-US" dirty="0" smtClean="0"/>
              <a:t>Priorities</a:t>
            </a:r>
          </a:p>
          <a:p>
            <a:r>
              <a:rPr lang="en-US" dirty="0" smtClean="0"/>
              <a:t>Verification process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14381</TotalTime>
  <Words>697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Custom Design</vt:lpstr>
      <vt:lpstr>Launching IDN &amp; IDN TLDs: A gTLD Registry Perspective</vt:lpstr>
      <vt:lpstr>Overview</vt:lpstr>
      <vt:lpstr>General Considerations</vt:lpstr>
      <vt:lpstr>IDN 2LDs (e.g. 中文.asia)</vt:lpstr>
      <vt:lpstr>IDN Language Table</vt:lpstr>
      <vt:lpstr>Multiple Languages</vt:lpstr>
      <vt:lpstr>Multiple Script Variations Accepted </vt:lpstr>
      <vt:lpstr>Variant Policies</vt:lpstr>
      <vt:lpstr>Trademark / IPR Considerations</vt:lpstr>
      <vt:lpstr>Existing ASCII Domains</vt:lpstr>
      <vt:lpstr>Technical Considerations</vt:lpstr>
      <vt:lpstr>IDN TLD (e.g. 中文. 亞洲)</vt:lpstr>
      <vt:lpstr>Single vs. Portfolio of IDN gTLDs</vt:lpstr>
      <vt:lpstr>User Expectations</vt:lpstr>
      <vt:lpstr>Choice of TLD String</vt:lpstr>
      <vt:lpstr>Variant IDN TLD Strings</vt:lpstr>
      <vt:lpstr>ICANN Considerations</vt:lpstr>
      <vt:lpstr>Interesting times ahead…</vt:lpstr>
      <vt:lpstr>love.from.asia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Edmon Chung</dc:creator>
  <cp:lastModifiedBy>Edmon Chung</cp:lastModifiedBy>
  <cp:revision>836</cp:revision>
  <dcterms:created xsi:type="dcterms:W3CDTF">2008-01-17T10:15:46Z</dcterms:created>
  <dcterms:modified xsi:type="dcterms:W3CDTF">2009-08-25T00:23:03Z</dcterms:modified>
</cp:coreProperties>
</file>