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Layouts/slideLayout3.xml" ContentType="application/vnd.openxmlformats-officedocument.presentationml.slideLayout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Override PartName="/docProps/core.xml" ContentType="application/vnd.openxmlformats-package.core-properties+xml"/>
  <Default Extension="bin" ContentType="application/vnd.openxmlformats-officedocument.presentationml.printerSettings"/>
  <Override PartName="/ppt/notesSlides/notesSlide4.xml" ContentType="application/vnd.openxmlformats-officedocument.presentationml.notesSlide+xml"/>
  <Default Extension="rels" ContentType="application/vnd.openxmlformats-package.relationships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>
  <p:sldMasterIdLst>
    <p:sldMasterId r:id="rId1"/>
  </p:sldMasterIdLst>
  <p:notesMasterIdLst>
    <p:notesMasterId r:id="rId13"/>
  </p:notesMasterIdLst>
  <p:sldIdLst>
    <p:sldId id="256" r:id="rId2"/>
    <p:sldId id="263" r:id="rId3"/>
    <p:sldId id="264" r:id="rId4"/>
    <p:sldId id="273" r:id="rId5"/>
    <p:sldId id="272" r:id="rId6"/>
    <p:sldId id="262" r:id="rId7"/>
    <p:sldId id="266" r:id="rId8"/>
    <p:sldId id="268" r:id="rId9"/>
    <p:sldId id="267" r:id="rId10"/>
    <p:sldId id="271" r:id="rId11"/>
    <p:sldId id="258" r:id="rId12"/>
  </p:sldIdLst>
  <p:sldSz cx="9144000" cy="6858000" type="screen4x3"/>
  <p:notesSz cx="6858000" cy="9144000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5620"/>
    <p:restoredTop sz="67059" autoAdjust="0"/>
  </p:normalViewPr>
  <p:slideViewPr>
    <p:cSldViewPr>
      <p:cViewPr varScale="1">
        <p:scale>
          <a:sx n="62" d="100"/>
          <a:sy n="62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printerSettings" Target="printerSettings/printerSettings1.bin"/><Relationship Id="rId4" Type="http://schemas.openxmlformats.org/officeDocument/2006/relationships/slide" Target="slides/slide3.xml"/><Relationship Id="rId7" Type="http://schemas.openxmlformats.org/officeDocument/2006/relationships/slide" Target="slides/slide6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6" Type="http://schemas.openxmlformats.org/officeDocument/2006/relationships/viewProps" Target="viewProps.xml"/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0BFFF-E1B0-45BA-AC42-D885C4075BBA}" type="datetimeFigureOut">
              <a:rPr lang="en-US" smtClean="0"/>
              <a:pPr/>
              <a:t>2/27/09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35BA99-4E1D-4997-B861-BD50459636C7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Segue: Importance of maximising</a:t>
            </a:r>
            <a:r>
              <a:rPr lang="en-AU" baseline="0" dirty="0" smtClean="0"/>
              <a:t> the activities with member resources</a:t>
            </a:r>
          </a:p>
          <a:p>
            <a:pPr>
              <a:buFontTx/>
              <a:buChar char="-"/>
            </a:pPr>
            <a:r>
              <a:rPr lang="en-AU" baseline="0" dirty="0" smtClean="0"/>
              <a:t>Efficiency</a:t>
            </a:r>
          </a:p>
          <a:p>
            <a:endParaRPr lang="en-AU" baseline="0" dirty="0" smtClean="0"/>
          </a:p>
          <a:p>
            <a:r>
              <a:rPr lang="en-AU" baseline="0" dirty="0" smtClean="0"/>
              <a:t>  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5BA99-4E1D-4997-B861-BD50459636C7}" type="slidenum">
              <a:rPr lang="en-AU" smtClean="0"/>
              <a:pPr/>
              <a:t>3</a:t>
            </a:fld>
            <a:endParaRPr lang="en-A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Segue: APNICs most important resource is the</a:t>
            </a:r>
            <a:r>
              <a:rPr lang="en-AU" baseline="0" dirty="0" smtClean="0"/>
              <a:t> APNIC Secretariat team 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5BA99-4E1D-4997-B861-BD50459636C7}" type="slidenum">
              <a:rPr lang="en-AU" smtClean="0"/>
              <a:pPr/>
              <a:t>4</a:t>
            </a:fld>
            <a:endParaRPr lang="en-A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Transparency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5BA99-4E1D-4997-B861-BD50459636C7}" type="slidenum">
              <a:rPr lang="en-AU" smtClean="0"/>
              <a:pPr/>
              <a:t>5</a:t>
            </a:fld>
            <a:endParaRPr lang="en-A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200150" lvl="3" indent="-342900" eaLnBrk="1" hangingPunct="1">
              <a:buFont typeface="Wingdings" charset="2"/>
              <a:buChar char="§"/>
            </a:pPr>
            <a:r>
              <a:rPr lang="en-AU" sz="1600" dirty="0" smtClean="0"/>
              <a:t>New procedures for recruitment and relocation of staff from outside Australia</a:t>
            </a:r>
          </a:p>
          <a:p>
            <a:pPr marL="1200150" lvl="3" indent="-342900" eaLnBrk="1" hangingPunct="1">
              <a:buFont typeface="Wingdings" charset="2"/>
              <a:buChar char="§"/>
            </a:pPr>
            <a:r>
              <a:rPr lang="en-AU" sz="1600" dirty="0" smtClean="0"/>
              <a:t>New policies and procedures for staff allowances including leave and travel</a:t>
            </a:r>
          </a:p>
          <a:p>
            <a:pPr marL="1200150" lvl="3" indent="-342900" eaLnBrk="1" hangingPunct="1">
              <a:buFont typeface="Wingdings" charset="2"/>
              <a:buChar char="§"/>
            </a:pPr>
            <a:r>
              <a:rPr lang="en-AU" sz="1600" dirty="0" smtClean="0"/>
              <a:t>Changes to performance management methodology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5BA99-4E1D-4997-B861-BD50459636C7}" type="slidenum">
              <a:rPr lang="en-AU" smtClean="0"/>
              <a:pPr/>
              <a:t>6</a:t>
            </a:fld>
            <a:endParaRPr lang="en-A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5BA99-4E1D-4997-B861-BD50459636C7}" type="slidenum">
              <a:rPr lang="en-AU" smtClean="0"/>
              <a:pPr/>
              <a:t>9</a:t>
            </a:fld>
            <a:endParaRPr lang="en-A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35BA99-4E1D-4997-B861-BD50459636C7}" type="slidenum">
              <a:rPr lang="en-AU" smtClean="0"/>
              <a:pPr/>
              <a:t>10</a:t>
            </a:fld>
            <a:endParaRPr lang="en-A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B8A9D-A5A6-47A0-9983-5CCB14243480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E54584-0A1D-4985-92A3-2ACDECEB0C39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304800"/>
            <a:ext cx="1962150" cy="6019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304800"/>
            <a:ext cx="5734050" cy="6019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31227-2D5C-4F88-A197-53F53EFB9A04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CF6A21-9B6E-4B8E-893F-2EA884A8DEDD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D44CEC-DFA4-4760-B503-32CAA821C8BC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47800"/>
            <a:ext cx="3848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447800"/>
            <a:ext cx="3848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C4727-A9BE-44D3-9F82-945BB33DA09C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8FB202-64C5-452E-8FF3-A066FD416B91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8834C7-12FF-4819-B8CA-0EBC888181D0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32E3B5-1ED2-4163-BBC9-B4D189089FC5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A13459-1015-47AE-B1D9-A4A85A71E7FB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CDB722-DFC5-4B1E-891F-2A8AB889DC18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304800"/>
            <a:ext cx="7848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AU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447800"/>
            <a:ext cx="7848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400800"/>
            <a:ext cx="1981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 smtClean="0"/>
            </a:lvl1pPr>
          </a:lstStyle>
          <a:p>
            <a:pPr>
              <a:defRPr/>
            </a:pPr>
            <a:fld id="{01492DD7-C15A-460A-B666-9CC9B7D361B6}" type="slidenum">
              <a:rPr lang="en-AU"/>
              <a:pPr>
                <a:defRPr/>
              </a:pPr>
              <a:t>‹#›</a:t>
            </a:fld>
            <a:endParaRPr lang="en-AU"/>
          </a:p>
        </p:txBody>
      </p:sp>
      <p:pic>
        <p:nvPicPr>
          <p:cNvPr id="1029" name="Picture 11" descr="side_bar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5413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752600"/>
            <a:ext cx="7924800" cy="1676400"/>
          </a:xfrm>
        </p:spPr>
        <p:txBody>
          <a:bodyPr/>
          <a:lstStyle/>
          <a:p>
            <a:pPr eaLnBrk="1" hangingPunct="1"/>
            <a:r>
              <a:rPr lang="en-US" smtClean="0"/>
              <a:t>Business Area Update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505200"/>
            <a:ext cx="6934200" cy="2133600"/>
          </a:xfrm>
        </p:spPr>
        <p:txBody>
          <a:bodyPr/>
          <a:lstStyle/>
          <a:p>
            <a:pPr eaLnBrk="1" hangingPunct="1"/>
            <a:r>
              <a:rPr lang="en-US" smtClean="0"/>
              <a:t>APNIC 27</a:t>
            </a:r>
          </a:p>
          <a:p>
            <a:pPr eaLnBrk="1" hangingPunct="1"/>
            <a:r>
              <a:rPr lang="en-US" smtClean="0"/>
              <a:t>Manila, Philippines</a:t>
            </a:r>
          </a:p>
          <a:p>
            <a:pPr eaLnBrk="1" hangingPunct="1"/>
            <a:r>
              <a:rPr lang="en-US" smtClean="0"/>
              <a:t>Richard Brown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Priorities for 2009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buFont typeface="Wingdings" charset="2"/>
              <a:buChar char="§"/>
            </a:pPr>
            <a:endParaRPr lang="en-AU" dirty="0" smtClean="0"/>
          </a:p>
          <a:p>
            <a:pPr lvl="1" eaLnBrk="1" hangingPunct="1">
              <a:buFont typeface="Wingdings" charset="2"/>
              <a:buChar char="§"/>
            </a:pPr>
            <a:r>
              <a:rPr lang="en-AU" dirty="0" smtClean="0"/>
              <a:t>Membership Fees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AU" dirty="0" smtClean="0"/>
              <a:t>2010 activity plan and budget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AU" dirty="0" smtClean="0"/>
              <a:t>Monitor economic activity closely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AU" dirty="0" err="1" smtClean="0"/>
              <a:t>EcoBiz</a:t>
            </a:r>
            <a:r>
              <a:rPr lang="en-AU" dirty="0" smtClean="0"/>
              <a:t> accreditation – Green Office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AU" dirty="0" smtClean="0"/>
              <a:t>Finalize review of Enterprise Resource Planning applications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AU" dirty="0" smtClean="0"/>
              <a:t>New performance management system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AU" dirty="0" smtClean="0"/>
              <a:t>Review of Insurances</a:t>
            </a:r>
          </a:p>
          <a:p>
            <a:pPr lvl="1" eaLnBrk="1" hangingPunct="1">
              <a:buFontTx/>
              <a:buNone/>
            </a:pPr>
            <a:endParaRPr lang="en-AU" dirty="0" smtClean="0"/>
          </a:p>
          <a:p>
            <a:pPr eaLnBrk="1" hangingPunct="1">
              <a:buFontTx/>
              <a:buNone/>
            </a:pPr>
            <a:r>
              <a:rPr lang="en-AU" dirty="0" smtClean="0"/>
              <a:t> </a:t>
            </a:r>
            <a:endParaRPr lang="en-US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endParaRPr lang="en-AU" smtClean="0"/>
          </a:p>
          <a:p>
            <a:pPr algn="ctr" eaLnBrk="1" hangingPunct="1">
              <a:buFontTx/>
              <a:buNone/>
            </a:pPr>
            <a:endParaRPr lang="en-AU" smtClean="0"/>
          </a:p>
          <a:p>
            <a:pPr algn="ctr" eaLnBrk="1" hangingPunct="1">
              <a:buFontTx/>
              <a:buNone/>
            </a:pPr>
            <a:r>
              <a:rPr lang="en-AU" sz="3600" smtClean="0"/>
              <a:t>Thank You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848600" cy="1295400"/>
          </a:xfrm>
        </p:spPr>
        <p:txBody>
          <a:bodyPr/>
          <a:lstStyle/>
          <a:p>
            <a:pPr eaLnBrk="1" hangingPunct="1"/>
            <a:r>
              <a:rPr lang="en-US" smtClean="0"/>
              <a:t>Business Area:</a:t>
            </a:r>
            <a:br>
              <a:rPr lang="en-US" smtClean="0"/>
            </a:br>
            <a:r>
              <a:rPr lang="en-US" smtClean="0"/>
              <a:t>Priorities and Highlights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914400" y="2438400"/>
            <a:ext cx="7848600" cy="4133850"/>
          </a:xfrm>
        </p:spPr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 smtClean="0"/>
              <a:t>Effective resource management</a:t>
            </a:r>
          </a:p>
          <a:p>
            <a:pPr eaLnBrk="1" hangingPunct="1">
              <a:spcAft>
                <a:spcPts val="600"/>
              </a:spcAft>
            </a:pPr>
            <a:r>
              <a:rPr lang="en-US" smtClean="0"/>
              <a:t>Achievements in 2008</a:t>
            </a:r>
          </a:p>
          <a:p>
            <a:pPr eaLnBrk="1" hangingPunct="1">
              <a:spcAft>
                <a:spcPts val="600"/>
              </a:spcAft>
            </a:pPr>
            <a:r>
              <a:rPr lang="en-US" smtClean="0"/>
              <a:t>Business Continuity Planning</a:t>
            </a:r>
          </a:p>
          <a:p>
            <a:pPr eaLnBrk="1" hangingPunct="1"/>
            <a:r>
              <a:rPr lang="en-US" smtClean="0"/>
              <a:t>Priorities for 2009								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857250" y="142875"/>
            <a:ext cx="7848600" cy="990600"/>
          </a:xfrm>
        </p:spPr>
        <p:txBody>
          <a:bodyPr/>
          <a:lstStyle/>
          <a:p>
            <a:pPr algn="l" eaLnBrk="1" hangingPunct="1"/>
            <a:r>
              <a:rPr lang="en-US" sz="3600" smtClean="0"/>
              <a:t>Effective management of resources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857250" y="1219200"/>
            <a:ext cx="7848600" cy="5495925"/>
          </a:xfrm>
        </p:spPr>
        <p:txBody>
          <a:bodyPr/>
          <a:lstStyle/>
          <a:p>
            <a:pPr eaLnBrk="1" hangingPunct="1">
              <a:buFont typeface="Wingdings" charset="2"/>
              <a:buChar char="§"/>
            </a:pPr>
            <a:r>
              <a:rPr lang="en-US" sz="2800" dirty="0" smtClean="0"/>
              <a:t>Financial and Office management</a:t>
            </a:r>
            <a:r>
              <a:rPr lang="en-US" dirty="0" smtClean="0"/>
              <a:t>	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AU" sz="2400" dirty="0" smtClean="0"/>
              <a:t>Provide applications that support business efficiency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AU" sz="2400" dirty="0" smtClean="0"/>
              <a:t>Manage expenditure in line with approved budget guidelines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AU" sz="2400" dirty="0" smtClean="0"/>
              <a:t>Ensure compliance through the development of robust policies and procedures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AU" sz="2400" dirty="0" smtClean="0"/>
              <a:t>Minimize the impact on the environment – </a:t>
            </a:r>
            <a:r>
              <a:rPr lang="en-AU" sz="2400" dirty="0" err="1" smtClean="0"/>
              <a:t>EcoBiz</a:t>
            </a:r>
            <a:endParaRPr lang="en-AU" sz="2400" dirty="0" smtClean="0"/>
          </a:p>
          <a:p>
            <a:pPr lvl="1" eaLnBrk="1" hangingPunct="1">
              <a:buFont typeface="Wingdings" charset="2"/>
              <a:buChar char="§"/>
            </a:pPr>
            <a:r>
              <a:rPr lang="en-AU" sz="2400" dirty="0" smtClean="0"/>
              <a:t>Manage facilities for staff of over 60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AU" sz="2400" dirty="0" smtClean="0"/>
              <a:t>Provide timely, accurate reporting to stakeholders</a:t>
            </a:r>
          </a:p>
          <a:p>
            <a:pPr lvl="1" eaLnBrk="1" hangingPunct="1">
              <a:buFont typeface="Wingdings" charset="2"/>
              <a:buChar char="§"/>
            </a:pPr>
            <a:endParaRPr lang="en-AU" sz="2400" dirty="0" smtClean="0"/>
          </a:p>
          <a:p>
            <a:pPr lvl="1" eaLnBrk="1" hangingPunct="1">
              <a:buFontTx/>
              <a:buNone/>
            </a:pPr>
            <a:endParaRPr lang="en-AU" sz="1800" dirty="0" smtClean="0"/>
          </a:p>
          <a:p>
            <a:pPr lvl="1" eaLnBrk="1" hangingPunct="1">
              <a:buFontTx/>
              <a:buNone/>
            </a:pPr>
            <a:endParaRPr lang="en-AU" sz="1800" dirty="0" smtClean="0"/>
          </a:p>
          <a:p>
            <a:pPr lvl="1" eaLnBrk="1" hangingPunct="1">
              <a:buFontTx/>
              <a:buNone/>
            </a:pPr>
            <a:endParaRPr lang="en-AU" sz="1800" dirty="0" smtClean="0"/>
          </a:p>
          <a:p>
            <a:pPr lvl="1" eaLnBrk="1" hangingPunct="1">
              <a:buFont typeface="Wingdings" charset="2"/>
              <a:buChar char="§"/>
            </a:pPr>
            <a:endParaRPr lang="en-AU" dirty="0" smtClean="0"/>
          </a:p>
          <a:p>
            <a:pPr eaLnBrk="1" hangingPunct="1">
              <a:buFontTx/>
              <a:buNone/>
            </a:pPr>
            <a:endParaRPr lang="en-US" dirty="0" smtClean="0"/>
          </a:p>
          <a:p>
            <a:pPr lvl="1" eaLnBrk="1" hangingPunct="1"/>
            <a:endParaRPr lang="en-US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/>
              <a:t>Effective management of resources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914400" y="1219200"/>
            <a:ext cx="7848600" cy="5105400"/>
          </a:xfrm>
        </p:spPr>
        <p:txBody>
          <a:bodyPr/>
          <a:lstStyle/>
          <a:p>
            <a:pPr eaLnBrk="1" hangingPunct="1">
              <a:buFont typeface="Wingdings" charset="2"/>
              <a:buChar char="§"/>
            </a:pPr>
            <a:r>
              <a:rPr lang="en-AU" sz="2800" smtClean="0"/>
              <a:t>Human resources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AU" sz="2400" smtClean="0"/>
              <a:t>Recruit and retain high quality staff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AU" sz="2400" smtClean="0"/>
              <a:t>Remuneration aligned with industry benchmarks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AU" sz="2400" smtClean="0"/>
              <a:t>Provide effective training, education, and development opportunities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AU" sz="2400" smtClean="0"/>
              <a:t>Encourage a healthy work/life balance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AU" sz="2400" smtClean="0"/>
              <a:t>Best practice performance management approach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AU" sz="2400" smtClean="0"/>
              <a:t>Focus on Workplace Health &amp; Safety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AU" sz="2400" smtClean="0"/>
              <a:t>Promote positive multicultural working environment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Key achievements in 2008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914400" y="1828800"/>
            <a:ext cx="7848600" cy="4495800"/>
          </a:xfrm>
        </p:spPr>
        <p:txBody>
          <a:bodyPr/>
          <a:lstStyle/>
          <a:p>
            <a:pPr eaLnBrk="1" hangingPunct="1">
              <a:buFont typeface="Wingdings" charset="2"/>
              <a:buChar char="§"/>
            </a:pPr>
            <a:r>
              <a:rPr lang="en-AU" sz="2800" b="1" smtClean="0"/>
              <a:t>Reporting and analysis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AU" sz="2400" smtClean="0"/>
              <a:t>Development of the O3 reporting application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AU" sz="2400" smtClean="0"/>
              <a:t>Development of 2009 activity plan and budget submission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AU" sz="2400" smtClean="0"/>
              <a:t>Audited 2008 financial reports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AU" sz="2400" smtClean="0"/>
              <a:t>Monthly EC reporting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AU" sz="2400" smtClean="0"/>
              <a:t>Supporting KPMG in the development  of new membership fee model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AU" sz="2400" smtClean="0"/>
              <a:t>ISIF Secretariat functions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Key achievements in 2008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914400" y="1295400"/>
            <a:ext cx="7848600" cy="5029200"/>
          </a:xfrm>
        </p:spPr>
        <p:txBody>
          <a:bodyPr/>
          <a:lstStyle/>
          <a:p>
            <a:pPr marL="342900" lvl="1" indent="-342900" eaLnBrk="1" hangingPunct="1">
              <a:buFont typeface="Wingdings" charset="2"/>
              <a:buChar char="§"/>
            </a:pPr>
            <a:r>
              <a:rPr lang="en-AU" b="1" dirty="0" smtClean="0"/>
              <a:t>Risk management</a:t>
            </a:r>
          </a:p>
          <a:p>
            <a:pPr marL="742950" lvl="2" indent="-342900" eaLnBrk="1" hangingPunct="1">
              <a:buFont typeface="Wingdings" charset="2"/>
              <a:buChar char="§"/>
            </a:pPr>
            <a:endParaRPr lang="en-AU" dirty="0" smtClean="0"/>
          </a:p>
          <a:p>
            <a:pPr marL="742950" lvl="2" indent="-342900" eaLnBrk="1" hangingPunct="1">
              <a:buFont typeface="Wingdings" charset="2"/>
              <a:buChar char="§"/>
            </a:pPr>
            <a:r>
              <a:rPr lang="en-AU" dirty="0" smtClean="0"/>
              <a:t>Development of robust procedures and policies</a:t>
            </a:r>
          </a:p>
          <a:p>
            <a:pPr marL="742950" lvl="2" indent="-342900" eaLnBrk="1" hangingPunct="1">
              <a:buFont typeface="Wingdings" charset="2"/>
              <a:buChar char="§"/>
            </a:pPr>
            <a:r>
              <a:rPr lang="en-AU" dirty="0" smtClean="0"/>
              <a:t>Compliance with internal and external stakeholders requirements</a:t>
            </a:r>
          </a:p>
          <a:p>
            <a:pPr marL="742950" lvl="2" indent="-342900" eaLnBrk="1" hangingPunct="1">
              <a:buFont typeface="Wingdings" charset="2"/>
              <a:buChar char="§"/>
            </a:pPr>
            <a:r>
              <a:rPr lang="en-AU" dirty="0" smtClean="0"/>
              <a:t>Business Continuity Planning  </a:t>
            </a:r>
          </a:p>
          <a:p>
            <a:pPr marL="342900" lvl="1" indent="-342900" eaLnBrk="1" hangingPunct="1">
              <a:buFont typeface="Wingdings" charset="2"/>
              <a:buChar char="§"/>
            </a:pPr>
            <a:endParaRPr lang="en-AU" sz="2000" dirty="0" smtClean="0"/>
          </a:p>
          <a:p>
            <a:pPr marL="342900" lvl="1" indent="-342900" eaLnBrk="1" hangingPunct="1">
              <a:buFont typeface="Wingdings" charset="2"/>
              <a:buChar char="§"/>
            </a:pPr>
            <a:endParaRPr lang="en-AU" sz="2000" dirty="0" smtClean="0"/>
          </a:p>
          <a:p>
            <a:pPr marL="342900" lvl="1" indent="-342900" eaLnBrk="1" hangingPunct="1">
              <a:buFontTx/>
              <a:buNone/>
            </a:pPr>
            <a:r>
              <a:rPr lang="en-AU" sz="2000" dirty="0" smtClean="0"/>
              <a:t> </a:t>
            </a:r>
            <a:r>
              <a:rPr lang="en-AU" dirty="0" smtClean="0"/>
              <a:t/>
            </a:r>
            <a:br>
              <a:rPr lang="en-AU" dirty="0" smtClean="0"/>
            </a:br>
            <a:endParaRPr lang="en-AU" dirty="0" smtClean="0"/>
          </a:p>
          <a:p>
            <a:pPr eaLnBrk="1" hangingPunct="1">
              <a:buFont typeface="Wingdings" charset="2"/>
              <a:buChar char="§"/>
            </a:pPr>
            <a:endParaRPr lang="en-AU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Business Continuity Planning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914400" y="2438400"/>
            <a:ext cx="7848600" cy="3886200"/>
          </a:xfrm>
        </p:spPr>
        <p:txBody>
          <a:bodyPr/>
          <a:lstStyle/>
          <a:p>
            <a:pPr eaLnBrk="1" hangingPunct="1"/>
            <a:r>
              <a:rPr lang="en-AU" sz="2800" dirty="0" smtClean="0"/>
              <a:t>Business Continuity Planning (BCP) is an integral part of APNIC’s overall risk management strategy</a:t>
            </a:r>
          </a:p>
          <a:p>
            <a:pPr lvl="1" eaLnBrk="1" hangingPunct="1">
              <a:buFont typeface="Wingdings" charset="2"/>
              <a:buChar char="§"/>
            </a:pPr>
            <a:endParaRPr lang="en-AU" sz="2400" dirty="0" smtClean="0"/>
          </a:p>
          <a:p>
            <a:pPr eaLnBrk="1" hangingPunct="1">
              <a:buFontTx/>
              <a:buNone/>
            </a:pPr>
            <a:r>
              <a:rPr lang="en-AU" sz="2800" dirty="0" smtClean="0"/>
              <a:t> </a:t>
            </a:r>
          </a:p>
          <a:p>
            <a:pPr eaLnBrk="1" hangingPunct="1"/>
            <a:endParaRPr lang="en-AU" sz="2800" dirty="0" smtClean="0"/>
          </a:p>
          <a:p>
            <a:pPr lvl="1" eaLnBrk="1" hangingPunct="1"/>
            <a:endParaRPr lang="en-US" sz="2400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Business Continuity Planning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charset="2"/>
              <a:buChar char="§"/>
            </a:pPr>
            <a:r>
              <a:rPr lang="en-AU" sz="2800" dirty="0" smtClean="0"/>
              <a:t>Completed 2008:</a:t>
            </a:r>
          </a:p>
          <a:p>
            <a:pPr eaLnBrk="1" hangingPunct="1">
              <a:buNone/>
            </a:pPr>
            <a:endParaRPr lang="en-AU" sz="1600" dirty="0" smtClean="0"/>
          </a:p>
          <a:p>
            <a:pPr lvl="1" eaLnBrk="1" hangingPunct="1">
              <a:buFont typeface="Wingdings" charset="2"/>
              <a:buChar char="§"/>
            </a:pPr>
            <a:r>
              <a:rPr lang="en-AU" sz="2400" dirty="0" smtClean="0"/>
              <a:t>Risk assessment of key resources and facilities</a:t>
            </a:r>
          </a:p>
          <a:p>
            <a:pPr lvl="1" eaLnBrk="1" hangingPunct="1">
              <a:buNone/>
            </a:pPr>
            <a:endParaRPr lang="en-AU" sz="2400" dirty="0" smtClean="0"/>
          </a:p>
          <a:p>
            <a:pPr lvl="1" eaLnBrk="1" hangingPunct="1">
              <a:buFont typeface="Wingdings" charset="2"/>
              <a:buChar char="§"/>
            </a:pPr>
            <a:r>
              <a:rPr lang="en-AU" sz="2400" dirty="0" smtClean="0"/>
              <a:t>BCP training and scenario testing by ASI based on experiences at RIPE NCC</a:t>
            </a:r>
          </a:p>
          <a:p>
            <a:pPr lvl="1" eaLnBrk="1" hangingPunct="1">
              <a:buNone/>
            </a:pPr>
            <a:endParaRPr lang="en-AU" sz="2400" dirty="0" smtClean="0"/>
          </a:p>
          <a:p>
            <a:pPr lvl="1" eaLnBrk="1" hangingPunct="1">
              <a:buFont typeface="Wingdings" charset="2"/>
              <a:buChar char="§"/>
            </a:pPr>
            <a:r>
              <a:rPr lang="en-AU" sz="2400" dirty="0" smtClean="0"/>
              <a:t>Project team made up of key staff across APNIC Secretariat</a:t>
            </a:r>
          </a:p>
          <a:p>
            <a:pPr lvl="1" eaLnBrk="1" hangingPunct="1">
              <a:buFont typeface="Wingdings" charset="2"/>
              <a:buChar char="§"/>
            </a:pPr>
            <a:endParaRPr lang="en-AU" sz="2400" dirty="0" smtClean="0"/>
          </a:p>
          <a:p>
            <a:pPr lvl="1" eaLnBrk="1" hangingPunct="1">
              <a:buFont typeface="Wingdings" charset="2"/>
              <a:buChar char="§"/>
            </a:pPr>
            <a:r>
              <a:rPr lang="en-AU" sz="2400" dirty="0" smtClean="0"/>
              <a:t>Development of detailed project plan</a:t>
            </a:r>
            <a:endParaRPr lang="en-US" sz="24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Business Continuity Planning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charset="2"/>
              <a:buChar char="§"/>
            </a:pPr>
            <a:r>
              <a:rPr lang="en-US" sz="2800" dirty="0" smtClean="0"/>
              <a:t>For completion in 2009:</a:t>
            </a:r>
          </a:p>
          <a:p>
            <a:pPr eaLnBrk="1" hangingPunct="1">
              <a:buNone/>
            </a:pPr>
            <a:endParaRPr lang="en-US" sz="800" dirty="0" smtClean="0"/>
          </a:p>
          <a:p>
            <a:pPr lvl="1" eaLnBrk="1" hangingPunct="1">
              <a:buFont typeface="Wingdings" charset="2"/>
              <a:buChar char="§"/>
            </a:pPr>
            <a:r>
              <a:rPr lang="en-US" sz="2400" dirty="0" smtClean="0"/>
              <a:t>Completion of comprehensive BCP manual</a:t>
            </a:r>
          </a:p>
          <a:p>
            <a:pPr lvl="1" eaLnBrk="1" hangingPunct="1">
              <a:buNone/>
            </a:pPr>
            <a:endParaRPr lang="en-US" sz="2400" dirty="0" smtClean="0"/>
          </a:p>
          <a:p>
            <a:pPr lvl="1" eaLnBrk="1" hangingPunct="1">
              <a:buFont typeface="Wingdings" charset="2"/>
              <a:buChar char="§"/>
            </a:pPr>
            <a:r>
              <a:rPr lang="en-US" sz="2400" dirty="0" smtClean="0"/>
              <a:t>Successful audit of BCP manual and processes</a:t>
            </a:r>
          </a:p>
          <a:p>
            <a:pPr lvl="1" eaLnBrk="1" hangingPunct="1">
              <a:buNone/>
            </a:pPr>
            <a:endParaRPr lang="en-US" sz="2400" dirty="0" smtClean="0"/>
          </a:p>
          <a:p>
            <a:pPr lvl="1" eaLnBrk="1" hangingPunct="1">
              <a:buFont typeface="Wingdings" charset="2"/>
              <a:buChar char="§"/>
            </a:pPr>
            <a:r>
              <a:rPr lang="en-US" sz="2400" dirty="0" smtClean="0"/>
              <a:t>Regular schedule of BCP processes and procedures testing</a:t>
            </a:r>
          </a:p>
          <a:p>
            <a:pPr lvl="1" eaLnBrk="1" hangingPunct="1">
              <a:buFont typeface="Wingdings" charset="2"/>
              <a:buChar char="§"/>
            </a:pPr>
            <a:endParaRPr lang="en-US" sz="2400" dirty="0" smtClean="0"/>
          </a:p>
          <a:p>
            <a:pPr lvl="1" eaLnBrk="1" hangingPunct="1">
              <a:buFont typeface="Wingdings" charset="2"/>
              <a:buChar char="§"/>
            </a:pPr>
            <a:r>
              <a:rPr lang="en-US" sz="2400" dirty="0" smtClean="0"/>
              <a:t>Comprehensive training for broader APNIC staff</a:t>
            </a:r>
          </a:p>
          <a:p>
            <a:pPr lvl="1" eaLnBrk="1" hangingPunct="1">
              <a:buNone/>
            </a:pPr>
            <a:endParaRPr lang="en-US" sz="2400" dirty="0" smtClean="0"/>
          </a:p>
          <a:p>
            <a:pPr lvl="1" eaLnBrk="1" hangingPunct="1">
              <a:buFont typeface="Wingdings" charset="2"/>
              <a:buChar char="§"/>
            </a:pPr>
            <a:r>
              <a:rPr lang="en-US" sz="2400" dirty="0" smtClean="0"/>
              <a:t>Understanding of BCP approach for key suppliers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pnic27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apnic27</Template>
  <TotalTime>508</TotalTime>
  <Words>401</Words>
  <Application>Microsoft PowerPoint</Application>
  <PresentationFormat>On-screen Show (4:3)</PresentationFormat>
  <Paragraphs>103</Paragraphs>
  <Slides>11</Slides>
  <Notes>6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apnic27</vt:lpstr>
      <vt:lpstr>Business Area Update</vt:lpstr>
      <vt:lpstr>Business Area: Priorities and Highlights</vt:lpstr>
      <vt:lpstr>Effective management of resources</vt:lpstr>
      <vt:lpstr>Effective management of resources</vt:lpstr>
      <vt:lpstr>Key achievements in 2008</vt:lpstr>
      <vt:lpstr>Key achievements in 2008</vt:lpstr>
      <vt:lpstr>Business Continuity Planning</vt:lpstr>
      <vt:lpstr>Business Continuity Planning</vt:lpstr>
      <vt:lpstr>Business Continuity Planning</vt:lpstr>
      <vt:lpstr>Priorities for 2009</vt:lpstr>
      <vt:lpstr>Slide 11</vt:lpstr>
    </vt:vector>
  </TitlesOfParts>
  <LinksUpToDate>false</LinksUpToDate>
  <SharedDoc>false</SharedDoc>
  <HyperlinksChanged>false</HyperlinksChanged>
  <AppVersion>12.0001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Area Update</dc:title>
  <dc:creator>Richard Brown</dc:creator>
  <cp:lastModifiedBy>Bhadrika Magan</cp:lastModifiedBy>
  <cp:revision>67</cp:revision>
  <dcterms:created xsi:type="dcterms:W3CDTF">2009-02-27T01:23:19Z</dcterms:created>
  <dcterms:modified xsi:type="dcterms:W3CDTF">2009-02-27T01:23:34Z</dcterms:modified>
</cp:coreProperties>
</file>